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  <p:sldMasterId id="2147483660" r:id="rId2"/>
  </p:sldMasterIdLst>
  <p:notesMasterIdLst>
    <p:notesMasterId r:id="rId22"/>
  </p:notesMasterIdLst>
  <p:handoutMasterIdLst>
    <p:handoutMasterId r:id="rId23"/>
  </p:handoutMasterIdLst>
  <p:sldIdLst>
    <p:sldId id="256" r:id="rId3"/>
    <p:sldId id="382" r:id="rId4"/>
    <p:sldId id="391" r:id="rId5"/>
    <p:sldId id="377" r:id="rId6"/>
    <p:sldId id="398" r:id="rId7"/>
    <p:sldId id="399" r:id="rId8"/>
    <p:sldId id="395" r:id="rId9"/>
    <p:sldId id="396" r:id="rId10"/>
    <p:sldId id="406" r:id="rId11"/>
    <p:sldId id="405" r:id="rId12"/>
    <p:sldId id="386" r:id="rId13"/>
    <p:sldId id="402" r:id="rId14"/>
    <p:sldId id="390" r:id="rId15"/>
    <p:sldId id="388" r:id="rId16"/>
    <p:sldId id="389" r:id="rId17"/>
    <p:sldId id="407" r:id="rId18"/>
    <p:sldId id="408" r:id="rId19"/>
    <p:sldId id="259" r:id="rId20"/>
    <p:sldId id="40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929292"/>
    <a:srgbClr val="C1C1C1"/>
    <a:srgbClr val="FFFD78"/>
    <a:srgbClr val="76D6FF"/>
    <a:srgbClr val="FFD579"/>
    <a:srgbClr val="FF7E79"/>
    <a:srgbClr val="73FEFF"/>
    <a:srgbClr val="73FB79"/>
    <a:srgbClr val="D5F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 autoAdjust="0"/>
    <p:restoredTop sz="94745" autoAdjust="0"/>
  </p:normalViewPr>
  <p:slideViewPr>
    <p:cSldViewPr snapToGrid="0" snapToObjects="1">
      <p:cViewPr varScale="1">
        <p:scale>
          <a:sx n="83" d="100"/>
          <a:sy n="83" d="100"/>
        </p:scale>
        <p:origin x="126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7" d="100"/>
          <a:sy n="67" d="100"/>
        </p:scale>
        <p:origin x="-299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9BFE0A-8428-5A4C-BE5E-69C9B050C2A7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53032E-CE74-AA43-819F-2F47C55BAEE8}">
      <dgm:prSet phldrT="[Text]" custT="1"/>
      <dgm:spPr>
        <a:gradFill flip="none" rotWithShape="1">
          <a:gsLst>
            <a:gs pos="0">
              <a:srgbClr val="FFFD78"/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5400000" scaled="1"/>
          <a:tileRect/>
        </a:gra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US" sz="2000" b="1" dirty="0"/>
            <a:t>Planning/</a:t>
          </a:r>
        </a:p>
        <a:p>
          <a:pPr>
            <a:spcAft>
              <a:spcPts val="0"/>
            </a:spcAft>
          </a:pPr>
          <a:r>
            <a:rPr lang="en-US" sz="2000" b="1" dirty="0"/>
            <a:t>Executing</a:t>
          </a:r>
        </a:p>
        <a:p>
          <a:pPr>
            <a:spcAft>
              <a:spcPts val="0"/>
            </a:spcAft>
          </a:pPr>
          <a:r>
            <a:rPr lang="en-US" sz="2000" b="1" dirty="0"/>
            <a:t>Early </a:t>
          </a:r>
          <a:r>
            <a:rPr lang="en-US" sz="2000" b="1" dirty="0" err="1"/>
            <a:t>Mfg</a:t>
          </a:r>
          <a:endParaRPr lang="en-US" sz="2000" b="1" dirty="0"/>
        </a:p>
        <a:p>
          <a:pPr>
            <a:spcAft>
              <a:spcPts val="0"/>
            </a:spcAft>
          </a:pPr>
          <a:r>
            <a:rPr lang="en-US" sz="2000" b="1" dirty="0"/>
            <a:t>Engagement</a:t>
          </a:r>
        </a:p>
      </dgm:t>
    </dgm:pt>
    <dgm:pt modelId="{7F29B0A3-8514-AA4D-8BC7-5ABBC50FEF2B}" type="parTrans" cxnId="{AB993B41-8964-0D46-AA2F-067AB71F5987}">
      <dgm:prSet/>
      <dgm:spPr/>
      <dgm:t>
        <a:bodyPr/>
        <a:lstStyle/>
        <a:p>
          <a:endParaRPr lang="en-US"/>
        </a:p>
      </dgm:t>
    </dgm:pt>
    <dgm:pt modelId="{8DA73152-AA1A-BD40-A10B-50B9A6528FE4}" type="sibTrans" cxnId="{AB993B41-8964-0D46-AA2F-067AB71F5987}">
      <dgm:prSet/>
      <dgm:spPr/>
      <dgm:t>
        <a:bodyPr/>
        <a:lstStyle/>
        <a:p>
          <a:endParaRPr lang="en-US"/>
        </a:p>
      </dgm:t>
    </dgm:pt>
    <dgm:pt modelId="{980AF119-8417-BF4E-8380-6ADAF014DD11}">
      <dgm:prSet phldrT="[Text]" custT="1"/>
      <dgm:spPr>
        <a:gradFill rotWithShape="0">
          <a:gsLst>
            <a:gs pos="0">
              <a:srgbClr val="FFD579"/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US" sz="2000" b="1"/>
            <a:t>Assessing/</a:t>
          </a:r>
        </a:p>
        <a:p>
          <a:pPr>
            <a:spcAft>
              <a:spcPts val="0"/>
            </a:spcAft>
          </a:pPr>
          <a:r>
            <a:rPr lang="en-US" sz="2000" b="1"/>
            <a:t>Evaluating</a:t>
          </a:r>
        </a:p>
        <a:p>
          <a:pPr>
            <a:spcAft>
              <a:spcPts val="0"/>
            </a:spcAft>
          </a:pPr>
          <a:r>
            <a:rPr lang="en-US" sz="2000" b="1"/>
            <a:t>Customer</a:t>
          </a:r>
        </a:p>
        <a:p>
          <a:pPr>
            <a:spcAft>
              <a:spcPts val="0"/>
            </a:spcAft>
          </a:pPr>
          <a:r>
            <a:rPr lang="en-US" sz="2000" b="1"/>
            <a:t>Needs</a:t>
          </a:r>
        </a:p>
      </dgm:t>
    </dgm:pt>
    <dgm:pt modelId="{2A932B1B-AC08-7443-AB6A-3E4E1161E550}" type="parTrans" cxnId="{2D927754-80CE-9C48-80F1-8A09AE091177}">
      <dgm:prSet/>
      <dgm:spPr/>
      <dgm:t>
        <a:bodyPr/>
        <a:lstStyle/>
        <a:p>
          <a:endParaRPr lang="en-US"/>
        </a:p>
      </dgm:t>
    </dgm:pt>
    <dgm:pt modelId="{E846F505-0D43-5F47-AF84-53D73D34539F}" type="sibTrans" cxnId="{2D927754-80CE-9C48-80F1-8A09AE091177}">
      <dgm:prSet/>
      <dgm:spPr/>
      <dgm:t>
        <a:bodyPr/>
        <a:lstStyle/>
        <a:p>
          <a:endParaRPr lang="en-US"/>
        </a:p>
      </dgm:t>
    </dgm:pt>
    <dgm:pt modelId="{CB4C3A80-440E-DB46-B98F-23580CBD9DBD}">
      <dgm:prSet phldrT="[Text]" custT="1"/>
      <dgm:spPr>
        <a:gradFill flip="none" rotWithShape="1">
          <a:gsLst>
            <a:gs pos="0">
              <a:srgbClr val="73FB79"/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8900000" scaled="1"/>
          <a:tileRect/>
        </a:gradFill>
        <a:ln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US" sz="2000" b="1"/>
            <a:t>Analyzing/</a:t>
          </a:r>
        </a:p>
        <a:p>
          <a:pPr>
            <a:spcAft>
              <a:spcPts val="0"/>
            </a:spcAft>
          </a:pPr>
          <a:r>
            <a:rPr lang="en-US" sz="2000" b="1"/>
            <a:t>Understanding</a:t>
          </a:r>
        </a:p>
        <a:p>
          <a:pPr>
            <a:spcAft>
              <a:spcPts val="0"/>
            </a:spcAft>
          </a:pPr>
          <a:r>
            <a:rPr lang="en-US" sz="2000" b="1"/>
            <a:t>Physical</a:t>
          </a:r>
        </a:p>
        <a:p>
          <a:pPr>
            <a:spcAft>
              <a:spcPts val="0"/>
            </a:spcAft>
          </a:pPr>
          <a:r>
            <a:rPr lang="en-US" sz="2000" b="1"/>
            <a:t>Phenomena</a:t>
          </a:r>
        </a:p>
      </dgm:t>
    </dgm:pt>
    <dgm:pt modelId="{C82D38E1-5AC8-704F-AAE6-62336D7B1175}" type="parTrans" cxnId="{2512E6C0-0734-AA47-9D3F-37EDBC27CC21}">
      <dgm:prSet/>
      <dgm:spPr/>
      <dgm:t>
        <a:bodyPr/>
        <a:lstStyle/>
        <a:p>
          <a:endParaRPr lang="en-US"/>
        </a:p>
      </dgm:t>
    </dgm:pt>
    <dgm:pt modelId="{27503680-7B9E-7447-BA3B-70F2A1553DAA}" type="sibTrans" cxnId="{2512E6C0-0734-AA47-9D3F-37EDBC27CC21}">
      <dgm:prSet/>
      <dgm:spPr/>
      <dgm:t>
        <a:bodyPr/>
        <a:lstStyle/>
        <a:p>
          <a:endParaRPr lang="en-US"/>
        </a:p>
      </dgm:t>
    </dgm:pt>
    <dgm:pt modelId="{DD2A7148-C4D0-484D-BEC7-71C4051083D3}" type="pres">
      <dgm:prSet presAssocID="{F79BFE0A-8428-5A4C-BE5E-69C9B050C2A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6B36BB-383E-AE42-BB0E-A283355259CD}" type="pres">
      <dgm:prSet presAssocID="{EA53032E-CE74-AA43-819F-2F47C55BAEE8}" presName="circ1" presStyleLbl="vennNode1" presStyleIdx="0" presStyleCnt="3"/>
      <dgm:spPr/>
      <dgm:t>
        <a:bodyPr/>
        <a:lstStyle/>
        <a:p>
          <a:endParaRPr lang="en-US"/>
        </a:p>
      </dgm:t>
    </dgm:pt>
    <dgm:pt modelId="{EF980584-BBE5-0449-AF64-110C77630C38}" type="pres">
      <dgm:prSet presAssocID="{EA53032E-CE74-AA43-819F-2F47C55BAEE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10DEE4-BC37-634C-B1A4-2DE0CD71F47D}" type="pres">
      <dgm:prSet presAssocID="{980AF119-8417-BF4E-8380-6ADAF014DD11}" presName="circ2" presStyleLbl="vennNode1" presStyleIdx="1" presStyleCnt="3"/>
      <dgm:spPr/>
      <dgm:t>
        <a:bodyPr/>
        <a:lstStyle/>
        <a:p>
          <a:endParaRPr lang="en-US"/>
        </a:p>
      </dgm:t>
    </dgm:pt>
    <dgm:pt modelId="{234D1A5B-8B04-9745-9893-8927DF647DC1}" type="pres">
      <dgm:prSet presAssocID="{980AF119-8417-BF4E-8380-6ADAF014DD1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D753AA-30B6-4843-A1CE-8E1E06F6F365}" type="pres">
      <dgm:prSet presAssocID="{CB4C3A80-440E-DB46-B98F-23580CBD9DBD}" presName="circ3" presStyleLbl="vennNode1" presStyleIdx="2" presStyleCnt="3"/>
      <dgm:spPr/>
      <dgm:t>
        <a:bodyPr/>
        <a:lstStyle/>
        <a:p>
          <a:endParaRPr lang="en-US"/>
        </a:p>
      </dgm:t>
    </dgm:pt>
    <dgm:pt modelId="{7DD4F338-AD32-744D-84FF-7E8D66673400}" type="pres">
      <dgm:prSet presAssocID="{CB4C3A80-440E-DB46-B98F-23580CBD9DB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12E6C0-0734-AA47-9D3F-37EDBC27CC21}" srcId="{F79BFE0A-8428-5A4C-BE5E-69C9B050C2A7}" destId="{CB4C3A80-440E-DB46-B98F-23580CBD9DBD}" srcOrd="2" destOrd="0" parTransId="{C82D38E1-5AC8-704F-AAE6-62336D7B1175}" sibTransId="{27503680-7B9E-7447-BA3B-70F2A1553DAA}"/>
    <dgm:cxn modelId="{B27E09D2-776D-B64C-9C34-C5028E6290C4}" type="presOf" srcId="{980AF119-8417-BF4E-8380-6ADAF014DD11}" destId="{8610DEE4-BC37-634C-B1A4-2DE0CD71F47D}" srcOrd="0" destOrd="0" presId="urn:microsoft.com/office/officeart/2005/8/layout/venn1"/>
    <dgm:cxn modelId="{BE14DE5C-F98C-B043-AE06-69194A9F4EC7}" type="presOf" srcId="{F79BFE0A-8428-5A4C-BE5E-69C9B050C2A7}" destId="{DD2A7148-C4D0-484D-BEC7-71C4051083D3}" srcOrd="0" destOrd="0" presId="urn:microsoft.com/office/officeart/2005/8/layout/venn1"/>
    <dgm:cxn modelId="{335115C8-9F45-664E-8FA7-E5B346C01D3D}" type="presOf" srcId="{CB4C3A80-440E-DB46-B98F-23580CBD9DBD}" destId="{9FD753AA-30B6-4843-A1CE-8E1E06F6F365}" srcOrd="0" destOrd="0" presId="urn:microsoft.com/office/officeart/2005/8/layout/venn1"/>
    <dgm:cxn modelId="{2D927754-80CE-9C48-80F1-8A09AE091177}" srcId="{F79BFE0A-8428-5A4C-BE5E-69C9B050C2A7}" destId="{980AF119-8417-BF4E-8380-6ADAF014DD11}" srcOrd="1" destOrd="0" parTransId="{2A932B1B-AC08-7443-AB6A-3E4E1161E550}" sibTransId="{E846F505-0D43-5F47-AF84-53D73D34539F}"/>
    <dgm:cxn modelId="{11BE04DB-2D13-1B49-8149-E2BB0735A58F}" type="presOf" srcId="{980AF119-8417-BF4E-8380-6ADAF014DD11}" destId="{234D1A5B-8B04-9745-9893-8927DF647DC1}" srcOrd="1" destOrd="0" presId="urn:microsoft.com/office/officeart/2005/8/layout/venn1"/>
    <dgm:cxn modelId="{DA51D5EA-5CC0-DE49-AB87-E7E7DAFDBE22}" type="presOf" srcId="{EA53032E-CE74-AA43-819F-2F47C55BAEE8}" destId="{DE6B36BB-383E-AE42-BB0E-A283355259CD}" srcOrd="0" destOrd="0" presId="urn:microsoft.com/office/officeart/2005/8/layout/venn1"/>
    <dgm:cxn modelId="{AB993B41-8964-0D46-AA2F-067AB71F5987}" srcId="{F79BFE0A-8428-5A4C-BE5E-69C9B050C2A7}" destId="{EA53032E-CE74-AA43-819F-2F47C55BAEE8}" srcOrd="0" destOrd="0" parTransId="{7F29B0A3-8514-AA4D-8BC7-5ABBC50FEF2B}" sibTransId="{8DA73152-AA1A-BD40-A10B-50B9A6528FE4}"/>
    <dgm:cxn modelId="{E464F344-8049-8B41-84B0-91E34421BE4F}" type="presOf" srcId="{EA53032E-CE74-AA43-819F-2F47C55BAEE8}" destId="{EF980584-BBE5-0449-AF64-110C77630C38}" srcOrd="1" destOrd="0" presId="urn:microsoft.com/office/officeart/2005/8/layout/venn1"/>
    <dgm:cxn modelId="{3A0C40C1-E46C-C743-9D98-734D8C1DF17E}" type="presOf" srcId="{CB4C3A80-440E-DB46-B98F-23580CBD9DBD}" destId="{7DD4F338-AD32-744D-84FF-7E8D66673400}" srcOrd="1" destOrd="0" presId="urn:microsoft.com/office/officeart/2005/8/layout/venn1"/>
    <dgm:cxn modelId="{410D048D-21D3-8146-AC12-188A6F4B39E8}" type="presParOf" srcId="{DD2A7148-C4D0-484D-BEC7-71C4051083D3}" destId="{DE6B36BB-383E-AE42-BB0E-A283355259CD}" srcOrd="0" destOrd="0" presId="urn:microsoft.com/office/officeart/2005/8/layout/venn1"/>
    <dgm:cxn modelId="{6E0617FC-BC86-1745-A8F2-52DDEA31B573}" type="presParOf" srcId="{DD2A7148-C4D0-484D-BEC7-71C4051083D3}" destId="{EF980584-BBE5-0449-AF64-110C77630C38}" srcOrd="1" destOrd="0" presId="urn:microsoft.com/office/officeart/2005/8/layout/venn1"/>
    <dgm:cxn modelId="{B371BEFC-84BE-E14B-8355-490D63585029}" type="presParOf" srcId="{DD2A7148-C4D0-484D-BEC7-71C4051083D3}" destId="{8610DEE4-BC37-634C-B1A4-2DE0CD71F47D}" srcOrd="2" destOrd="0" presId="urn:microsoft.com/office/officeart/2005/8/layout/venn1"/>
    <dgm:cxn modelId="{5A2EF129-96D6-3540-8E89-17F1055BA7A6}" type="presParOf" srcId="{DD2A7148-C4D0-484D-BEC7-71C4051083D3}" destId="{234D1A5B-8B04-9745-9893-8927DF647DC1}" srcOrd="3" destOrd="0" presId="urn:microsoft.com/office/officeart/2005/8/layout/venn1"/>
    <dgm:cxn modelId="{6244477B-8B45-5F41-8DC0-2AD278247588}" type="presParOf" srcId="{DD2A7148-C4D0-484D-BEC7-71C4051083D3}" destId="{9FD753AA-30B6-4843-A1CE-8E1E06F6F365}" srcOrd="4" destOrd="0" presId="urn:microsoft.com/office/officeart/2005/8/layout/venn1"/>
    <dgm:cxn modelId="{1963B266-E819-0441-A171-D795E429FC8D}" type="presParOf" srcId="{DD2A7148-C4D0-484D-BEC7-71C4051083D3}" destId="{7DD4F338-AD32-744D-84FF-7E8D6667340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6B36BB-383E-AE42-BB0E-A283355259CD}">
      <dsp:nvSpPr>
        <dsp:cNvPr id="0" name=""/>
        <dsp:cNvSpPr/>
      </dsp:nvSpPr>
      <dsp:spPr>
        <a:xfrm>
          <a:off x="2185035" y="60695"/>
          <a:ext cx="2913379" cy="2913379"/>
        </a:xfrm>
        <a:prstGeom prst="ellipse">
          <a:avLst/>
        </a:prstGeom>
        <a:gradFill flip="none" rotWithShape="1">
          <a:gsLst>
            <a:gs pos="0">
              <a:srgbClr val="FFFD78"/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5400000" scaled="1"/>
          <a:tileRect/>
        </a:gra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dirty="0"/>
            <a:t>Planning/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dirty="0"/>
            <a:t>Executing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dirty="0"/>
            <a:t>Early </a:t>
          </a:r>
          <a:r>
            <a:rPr lang="en-US" sz="2000" b="1" kern="1200" dirty="0" err="1"/>
            <a:t>Mfg</a:t>
          </a:r>
          <a:endParaRPr lang="en-US" sz="2000" b="1" kern="1200" dirty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dirty="0"/>
            <a:t>Engagement</a:t>
          </a:r>
        </a:p>
      </dsp:txBody>
      <dsp:txXfrm>
        <a:off x="2573485" y="570536"/>
        <a:ext cx="2136478" cy="1311020"/>
      </dsp:txXfrm>
    </dsp:sp>
    <dsp:sp modelId="{8610DEE4-BC37-634C-B1A4-2DE0CD71F47D}">
      <dsp:nvSpPr>
        <dsp:cNvPr id="0" name=""/>
        <dsp:cNvSpPr/>
      </dsp:nvSpPr>
      <dsp:spPr>
        <a:xfrm>
          <a:off x="3236279" y="1881557"/>
          <a:ext cx="2913379" cy="2913379"/>
        </a:xfrm>
        <a:prstGeom prst="ellipse">
          <a:avLst/>
        </a:prstGeom>
        <a:gradFill rotWithShape="0">
          <a:gsLst>
            <a:gs pos="0">
              <a:srgbClr val="FFD579"/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/>
            <a:t>Assessing/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/>
            <a:t>Evaluating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/>
            <a:t>Customer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/>
            <a:t>Needs</a:t>
          </a:r>
        </a:p>
      </dsp:txBody>
      <dsp:txXfrm>
        <a:off x="4127288" y="2634180"/>
        <a:ext cx="1748027" cy="1602358"/>
      </dsp:txXfrm>
    </dsp:sp>
    <dsp:sp modelId="{9FD753AA-30B6-4843-A1CE-8E1E06F6F365}">
      <dsp:nvSpPr>
        <dsp:cNvPr id="0" name=""/>
        <dsp:cNvSpPr/>
      </dsp:nvSpPr>
      <dsp:spPr>
        <a:xfrm>
          <a:off x="1133790" y="1881557"/>
          <a:ext cx="2913379" cy="2913379"/>
        </a:xfrm>
        <a:prstGeom prst="ellipse">
          <a:avLst/>
        </a:prstGeom>
        <a:gradFill flip="none" rotWithShape="1">
          <a:gsLst>
            <a:gs pos="0">
              <a:srgbClr val="73FB79"/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8900000" scaled="1"/>
          <a:tileRect/>
        </a:gradFill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/>
            <a:t>Analyzing/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/>
            <a:t>Understanding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/>
            <a:t>Physical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/>
            <a:t>Phenomena</a:t>
          </a:r>
        </a:p>
      </dsp:txBody>
      <dsp:txXfrm>
        <a:off x="1408133" y="2634180"/>
        <a:ext cx="1748027" cy="16023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6E9D6-F455-4A4F-AE3E-35973A6CB2DA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F1BDE-FD43-654B-B618-7870D5CAA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55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A1F90-1E86-EF43-9C74-9767F174B75D}" type="datetimeFigureOut">
              <a:rPr lang="en-US" smtClean="0"/>
              <a:t>1/23/2018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6C233-75CC-5148-8CC8-BE99D8F14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12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6C233-75CC-5148-8CC8-BE99D8F145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16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6C233-75CC-5148-8CC8-BE99D8F145C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429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6C233-75CC-5148-8CC8-BE99D8F145C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52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7.emf"/><Relationship Id="rId7" Type="http://schemas.microsoft.com/office/2007/relationships/hdphoto" Target="../media/hdphoto1.wdp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33625"/>
            <a:ext cx="6400800" cy="1752600"/>
          </a:xfrm>
        </p:spPr>
        <p:txBody>
          <a:bodyPr/>
          <a:lstStyle>
            <a:lvl1pPr marL="0" indent="0" algn="ctr">
              <a:buNone/>
              <a:defRPr>
                <a:ln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ounded Rectangle 6"/>
          <p:cNvSpPr/>
          <p:nvPr userDrawn="1"/>
        </p:nvSpPr>
        <p:spPr>
          <a:xfrm flipH="1">
            <a:off x="0" y="0"/>
            <a:ext cx="9158111" cy="286980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E6E6E6"/>
              </a:gs>
              <a:gs pos="90000">
                <a:srgbClr val="0080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 userDrawn="1"/>
        </p:nvGrpSpPr>
        <p:grpSpPr bwMode="hidden">
          <a:xfrm flipH="1">
            <a:off x="0" y="1679429"/>
            <a:ext cx="9158108" cy="1329874"/>
            <a:chOff x="-3905251" y="4294188"/>
            <a:chExt cx="13027839" cy="1892300"/>
          </a:xfrm>
        </p:grpSpPr>
        <p:sp>
          <p:nvSpPr>
            <p:cNvPr id="9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3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685800" y="2377850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effectLst>
                  <a:outerShdw blurRad="50800" dist="38100" dir="2700000" algn="tl" rotWithShape="0">
                    <a:srgbClr val="CCCCCC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8853" y="221327"/>
            <a:ext cx="46990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21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2150D-FA1C-2A45-9213-69DDED4204CE}" type="datetime1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04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95312-3552-8F47-B658-A1AC5BD21621}" type="datetime1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28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FDA9E-21F6-FB43-8A7C-68BDB0E3F24D}" type="datetime1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53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0" y="-13053"/>
            <a:ext cx="9164158" cy="603504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E6E6E6"/>
              </a:gs>
              <a:gs pos="100000">
                <a:srgbClr val="0080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0">
              <a:latin typeface="Candara"/>
              <a:cs typeface="Candara"/>
            </a:endParaRPr>
          </a:p>
        </p:txBody>
      </p:sp>
      <p:sp>
        <p:nvSpPr>
          <p:cNvPr id="7" name="Freeform 14"/>
          <p:cNvSpPr>
            <a:spLocks/>
          </p:cNvSpPr>
          <p:nvPr userDrawn="1"/>
        </p:nvSpPr>
        <p:spPr bwMode="hidden">
          <a:xfrm>
            <a:off x="6054922" y="5499186"/>
            <a:ext cx="3109236" cy="714942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8"/>
          <p:cNvSpPr>
            <a:spLocks/>
          </p:cNvSpPr>
          <p:nvPr userDrawn="1"/>
        </p:nvSpPr>
        <p:spPr bwMode="hidden">
          <a:xfrm>
            <a:off x="2622407" y="5370719"/>
            <a:ext cx="5551627" cy="85122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22"/>
          <p:cNvSpPr>
            <a:spLocks/>
          </p:cNvSpPr>
          <p:nvPr userDrawn="1"/>
        </p:nvSpPr>
        <p:spPr bwMode="hidden">
          <a:xfrm>
            <a:off x="2832084" y="5383008"/>
            <a:ext cx="5474993" cy="775266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26"/>
          <p:cNvSpPr>
            <a:spLocks/>
          </p:cNvSpPr>
          <p:nvPr userDrawn="1"/>
        </p:nvSpPr>
        <p:spPr bwMode="hidden">
          <a:xfrm>
            <a:off x="5616412" y="5369602"/>
            <a:ext cx="3547746" cy="652385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1" name="Freeform 10"/>
          <p:cNvSpPr>
            <a:spLocks/>
          </p:cNvSpPr>
          <p:nvPr userDrawn="1"/>
        </p:nvSpPr>
        <p:spPr bwMode="hidden">
          <a:xfrm>
            <a:off x="0" y="5353962"/>
            <a:ext cx="9164158" cy="15040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371600" y="2647494"/>
            <a:ext cx="6400800" cy="2261325"/>
          </a:xfrm>
        </p:spPr>
        <p:txBody>
          <a:bodyPr>
            <a:normAutofit/>
          </a:bodyPr>
          <a:lstStyle>
            <a:lvl1pPr marL="0" indent="0" algn="ctr">
              <a:spcAft>
                <a:spcPts val="0"/>
              </a:spcAft>
              <a:buNone/>
              <a:defRPr sz="2800">
                <a:solidFill>
                  <a:srgbClr val="00009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371600" y="1824182"/>
            <a:ext cx="6400800" cy="7767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667" y="5695794"/>
            <a:ext cx="3289300" cy="99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06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01741C21-29E6-F84A-8299-97CF6424D79E}" type="datetime1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8715F817-7E4F-8342-80FF-951CA5E2D2DC}" type="datetime1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B6499F7D-E76B-DC44-88EA-04E78E390D9E}" type="datetime1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4D71A071-66A1-A843-8C35-550B1454D519}" type="datetime1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8CC57040-6799-B44E-A4DE-16B20558A391}" type="datetime1">
              <a:rPr lang="en-US" smtClean="0"/>
              <a:t>1/23/2018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46C5E523-AFDF-C440-B527-F14EC26899E8}" type="datetime1">
              <a:rPr lang="en-US" smtClean="0"/>
              <a:t>1/23/2018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778" y="973667"/>
            <a:ext cx="8678333" cy="49492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1422" y="6514523"/>
            <a:ext cx="2133600" cy="345498"/>
          </a:xfrm>
        </p:spPr>
        <p:txBody>
          <a:bodyPr/>
          <a:lstStyle/>
          <a:p>
            <a:fld id="{D044434D-7301-0C41-8941-9C969807E737}" type="datetime1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4523"/>
            <a:ext cx="2895600" cy="34549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0511" y="6514523"/>
            <a:ext cx="2133600" cy="345498"/>
          </a:xfrm>
        </p:spPr>
        <p:txBody>
          <a:bodyPr/>
          <a:lstStyle/>
          <a:p>
            <a:fld id="{3053C0EA-DD5E-5948-BBDF-4AD845BB2B2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0000"/>
          </a:blip>
          <a:srcRect t="11024" r="7983" b="12330"/>
          <a:stretch/>
        </p:blipFill>
        <p:spPr>
          <a:xfrm rot="5400000">
            <a:off x="7710650" y="2145782"/>
            <a:ext cx="1721187" cy="117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30000"/>
          </a:blip>
          <a:srcRect l="11267" r="11157" b="6253"/>
          <a:stretch/>
        </p:blipFill>
        <p:spPr>
          <a:xfrm>
            <a:off x="7986135" y="3497681"/>
            <a:ext cx="1170220" cy="172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keyboard1.JPG"/>
          <p:cNvPicPr>
            <a:picLocks noChangeAspect="1"/>
          </p:cNvPicPr>
          <p:nvPr userDrawn="1"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3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88" r="3857"/>
          <a:stretch/>
        </p:blipFill>
        <p:spPr>
          <a:xfrm>
            <a:off x="7986132" y="5127680"/>
            <a:ext cx="1170223" cy="1721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Straight Connector 11"/>
          <p:cNvCxnSpPr/>
          <p:nvPr userDrawn="1"/>
        </p:nvCxnSpPr>
        <p:spPr>
          <a:xfrm>
            <a:off x="0" y="678134"/>
            <a:ext cx="1994547" cy="0"/>
          </a:xfrm>
          <a:prstGeom prst="line">
            <a:avLst/>
          </a:prstGeom>
          <a:ln w="19050" cap="rnd" cmpd="sng">
            <a:solidFill>
              <a:srgbClr val="002E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V="1">
            <a:off x="1994544" y="225337"/>
            <a:ext cx="261423" cy="452800"/>
          </a:xfrm>
          <a:prstGeom prst="line">
            <a:avLst/>
          </a:prstGeom>
          <a:ln w="19050" cap="rnd" cmpd="sng">
            <a:solidFill>
              <a:srgbClr val="002E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2255967" y="225336"/>
            <a:ext cx="6888036" cy="0"/>
          </a:xfrm>
          <a:prstGeom prst="line">
            <a:avLst/>
          </a:prstGeom>
          <a:ln w="19050" cap="rnd" cmpd="sng">
            <a:solidFill>
              <a:srgbClr val="002E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gears1.JPG"/>
          <p:cNvPicPr>
            <a:picLocks noChangeAspect="1"/>
          </p:cNvPicPr>
          <p:nvPr userDrawn="1"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b="10356"/>
          <a:stretch/>
        </p:blipFill>
        <p:spPr>
          <a:xfrm>
            <a:off x="7992629" y="236276"/>
            <a:ext cx="1163726" cy="1727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 Placeholder 2"/>
          <p:cNvSpPr>
            <a:spLocks noGrp="1"/>
          </p:cNvSpPr>
          <p:nvPr>
            <p:ph type="body" idx="13"/>
          </p:nvPr>
        </p:nvSpPr>
        <p:spPr>
          <a:xfrm>
            <a:off x="231422" y="6093828"/>
            <a:ext cx="8672688" cy="591649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800" b="1" i="1">
                <a:ln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2495" y="83314"/>
            <a:ext cx="1973580" cy="59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13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0C7D405C-2C91-3D48-A518-57AB29ADE0E1}" type="datetime1">
              <a:rPr lang="en-US" smtClean="0"/>
              <a:t>1/23/2018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4444C79A-EE5C-AA4B-93DA-91351A879BCB}" type="datetime1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  <a:prstGeom prst="rect">
            <a:avLst/>
          </a:prstGeo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3CD203D3-105B-F646-9059-503901EEB344}" type="datetime1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EE4004D5-20E6-9D45-8C11-5B0AC442846C}" type="datetime1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/>
          <a:lstStyle/>
          <a:p>
            <a:fld id="{A819FFB8-671E-C141-8F5C-1E812DB9F937}" type="datetime1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  <a:prstGeom prst="rect">
            <a:avLst/>
          </a:prstGeo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  <a:prstGeom prst="rect">
            <a:avLst/>
          </a:prstGeo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2212416" y="1429409"/>
            <a:ext cx="4705056" cy="4705056"/>
            <a:chOff x="2130083" y="1578819"/>
            <a:chExt cx="4323105" cy="4323105"/>
          </a:xfrm>
        </p:grpSpPr>
        <p:pic>
          <p:nvPicPr>
            <p:cNvPr id="16" name="Picture 15" descr="davinci.jpg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083" y="1578819"/>
              <a:ext cx="4323105" cy="432310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4102143" y="3934647"/>
              <a:ext cx="312381" cy="312381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778" y="973667"/>
            <a:ext cx="8678333" cy="49492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1422" y="6514523"/>
            <a:ext cx="2133600" cy="345498"/>
          </a:xfrm>
        </p:spPr>
        <p:txBody>
          <a:bodyPr/>
          <a:lstStyle/>
          <a:p>
            <a:fld id="{87C2D6C3-8941-2743-804C-3D10CD70BAFA}" type="datetime1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4523"/>
            <a:ext cx="2895600" cy="34549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70511" y="6514523"/>
            <a:ext cx="2133600" cy="345498"/>
          </a:xfrm>
        </p:spPr>
        <p:txBody>
          <a:bodyPr/>
          <a:lstStyle/>
          <a:p>
            <a:fld id="{3053C0EA-DD5E-5948-BBDF-4AD845BB2B2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l="833" t="5859"/>
          <a:stretch/>
        </p:blipFill>
        <p:spPr>
          <a:xfrm>
            <a:off x="74010" y="58204"/>
            <a:ext cx="1946561" cy="554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30000"/>
          </a:blip>
          <a:srcRect t="11024" r="7983" b="12330"/>
          <a:stretch/>
        </p:blipFill>
        <p:spPr>
          <a:xfrm rot="5400000">
            <a:off x="7710650" y="2145782"/>
            <a:ext cx="1721187" cy="117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30000"/>
          </a:blip>
          <a:srcRect l="11267" r="11157" b="6253"/>
          <a:stretch/>
        </p:blipFill>
        <p:spPr>
          <a:xfrm>
            <a:off x="7986135" y="3497681"/>
            <a:ext cx="1170220" cy="172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keyboard1.JPG"/>
          <p:cNvPicPr>
            <a:picLocks noChangeAspect="1"/>
          </p:cNvPicPr>
          <p:nvPr userDrawn="1"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alphaModFix amt="3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88" r="3857"/>
          <a:stretch/>
        </p:blipFill>
        <p:spPr>
          <a:xfrm>
            <a:off x="7986132" y="5127680"/>
            <a:ext cx="1170223" cy="1721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Straight Connector 11"/>
          <p:cNvCxnSpPr/>
          <p:nvPr userDrawn="1"/>
        </p:nvCxnSpPr>
        <p:spPr>
          <a:xfrm>
            <a:off x="0" y="678134"/>
            <a:ext cx="1994547" cy="0"/>
          </a:xfrm>
          <a:prstGeom prst="line">
            <a:avLst/>
          </a:prstGeom>
          <a:ln w="19050" cap="rnd" cmpd="sng">
            <a:solidFill>
              <a:srgbClr val="002E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V="1">
            <a:off x="1994544" y="225337"/>
            <a:ext cx="261423" cy="452800"/>
          </a:xfrm>
          <a:prstGeom prst="line">
            <a:avLst/>
          </a:prstGeom>
          <a:ln w="19050" cap="rnd" cmpd="sng">
            <a:solidFill>
              <a:srgbClr val="002E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2255967" y="225336"/>
            <a:ext cx="6888036" cy="0"/>
          </a:xfrm>
          <a:prstGeom prst="line">
            <a:avLst/>
          </a:prstGeom>
          <a:ln w="19050" cap="rnd" cmpd="sng">
            <a:solidFill>
              <a:srgbClr val="002E7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gears1.JPG"/>
          <p:cNvPicPr>
            <a:picLocks noChangeAspect="1"/>
          </p:cNvPicPr>
          <p:nvPr userDrawn="1"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b="10356"/>
          <a:stretch/>
        </p:blipFill>
        <p:spPr>
          <a:xfrm>
            <a:off x="7992629" y="236276"/>
            <a:ext cx="1163726" cy="1727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 Placeholder 2"/>
          <p:cNvSpPr>
            <a:spLocks noGrp="1"/>
          </p:cNvSpPr>
          <p:nvPr>
            <p:ph type="body" idx="13"/>
          </p:nvPr>
        </p:nvSpPr>
        <p:spPr>
          <a:xfrm>
            <a:off x="231422" y="5922874"/>
            <a:ext cx="8672688" cy="591649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800" b="1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1975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CD63-A51A-D642-9782-8F878D377655}" type="datetime1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0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AC0A1-0CD8-B54D-89F1-BC1AC1222181}" type="datetime1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18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7C5F-0A95-8F49-808C-48052F6007B1}" type="datetime1">
              <a:rPr lang="en-US" smtClean="0"/>
              <a:t>1/23/2018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2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189B5-5084-DA4D-A6EF-FE04831694CC}" type="datetime1">
              <a:rPr lang="en-US" smtClean="0"/>
              <a:t>1/23/2018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00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B0988-0659-0F45-8C84-0C6C0A486EF3}" type="datetime1">
              <a:rPr lang="en-US" smtClean="0"/>
              <a:t>1/23/2018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33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148BC-6241-824C-9CB3-B7236E58E4DC}" type="datetime1">
              <a:rPr lang="en-US" smtClean="0"/>
              <a:t>1/23/2018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54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7.emf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55967" y="225336"/>
            <a:ext cx="6648144" cy="642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5778" y="973667"/>
            <a:ext cx="8678333" cy="5152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1422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ndara"/>
                <a:cs typeface="Candara"/>
              </a:defRPr>
            </a:lvl1pPr>
          </a:lstStyle>
          <a:p>
            <a:fld id="{DA57BFAF-EA72-174C-85D2-13CBA8B99BEB}" type="datetime1">
              <a:rPr lang="en-US" smtClean="0"/>
              <a:t>1/23/2018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ndara"/>
                <a:cs typeface="Candar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70511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ndara"/>
                <a:cs typeface="Candara"/>
              </a:defRPr>
            </a:lvl1pPr>
          </a:lstStyle>
          <a:p>
            <a:fld id="{3053C0EA-DD5E-5948-BBDF-4AD845BB2B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3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200" b="1" i="0" kern="1200">
          <a:solidFill>
            <a:srgbClr val="000090"/>
          </a:solidFill>
          <a:latin typeface="Candara"/>
          <a:ea typeface="+mj-ea"/>
          <a:cs typeface="Candara"/>
        </a:defRPr>
      </a:lvl1pPr>
    </p:titleStyle>
    <p:bodyStyle>
      <a:lvl1pPr marL="169863" indent="-169863" algn="l" defTabSz="457200" rtl="0" eaLnBrk="1" latinLnBrk="0" hangingPunct="1">
        <a:spcBef>
          <a:spcPts val="0"/>
        </a:spcBef>
        <a:spcAft>
          <a:spcPts val="300"/>
        </a:spcAft>
        <a:buSzPct val="120000"/>
        <a:buFont typeface="Arial"/>
        <a:buChar char="•"/>
        <a:defRPr sz="2400" b="1" i="0" kern="1200">
          <a:solidFill>
            <a:schemeClr val="tx1"/>
          </a:solidFill>
          <a:latin typeface="Candara"/>
          <a:ea typeface="+mn-ea"/>
          <a:cs typeface="Candara"/>
        </a:defRPr>
      </a:lvl1pPr>
      <a:lvl2pPr marL="446088" indent="-285750" algn="l" defTabSz="577850" rtl="0" eaLnBrk="1" latinLnBrk="0" hangingPunct="1">
        <a:spcBef>
          <a:spcPts val="0"/>
        </a:spcBef>
        <a:spcAft>
          <a:spcPts val="300"/>
        </a:spcAft>
        <a:buFont typeface="Wingdings" charset="2"/>
        <a:buChar char="Ø"/>
        <a:tabLst/>
        <a:defRPr sz="2200" b="1" i="0" kern="1200">
          <a:solidFill>
            <a:schemeClr val="tx1"/>
          </a:solidFill>
          <a:latin typeface="Candara"/>
          <a:ea typeface="+mn-ea"/>
          <a:cs typeface="Candara"/>
        </a:defRPr>
      </a:lvl2pPr>
      <a:lvl3pPr marL="635000" indent="-228600" algn="l" defTabSz="457200" rtl="0" eaLnBrk="1" latinLnBrk="0" hangingPunct="1">
        <a:spcBef>
          <a:spcPts val="0"/>
        </a:spcBef>
        <a:spcAft>
          <a:spcPts val="300"/>
        </a:spcAft>
        <a:buFont typeface="Wingdings" charset="2"/>
        <a:buChar char="²"/>
        <a:defRPr sz="2200" b="1" i="0" kern="1200">
          <a:solidFill>
            <a:schemeClr val="tx1"/>
          </a:solidFill>
          <a:latin typeface="Candara"/>
          <a:ea typeface="+mn-ea"/>
          <a:cs typeface="Candara"/>
        </a:defRPr>
      </a:lvl3pPr>
      <a:lvl4pPr marL="854075" indent="-228600" algn="l" defTabSz="403225" rtl="0" eaLnBrk="1" latinLnBrk="0" hangingPunct="1">
        <a:spcBef>
          <a:spcPts val="0"/>
        </a:spcBef>
        <a:spcAft>
          <a:spcPts val="300"/>
        </a:spcAft>
        <a:buFont typeface="Wingdings" charset="2"/>
        <a:buChar char="ü"/>
        <a:tabLst/>
        <a:defRPr sz="2200" b="1" i="0" kern="1200">
          <a:solidFill>
            <a:schemeClr val="tx1"/>
          </a:solidFill>
          <a:latin typeface="Candara"/>
          <a:ea typeface="+mn-ea"/>
          <a:cs typeface="Candara"/>
        </a:defRPr>
      </a:lvl4pPr>
      <a:lvl5pPr marL="1082675" indent="-228600" algn="l" defTabSz="457200" rtl="0" eaLnBrk="1" latinLnBrk="0" hangingPunct="1">
        <a:spcBef>
          <a:spcPts val="0"/>
        </a:spcBef>
        <a:spcAft>
          <a:spcPts val="300"/>
        </a:spcAft>
        <a:buFont typeface="Arial"/>
        <a:buChar char="»"/>
        <a:tabLst/>
        <a:defRPr sz="2200" b="1" i="0" kern="1200">
          <a:solidFill>
            <a:schemeClr val="tx1"/>
          </a:solidFill>
          <a:latin typeface="Candara"/>
          <a:ea typeface="+mn-ea"/>
          <a:cs typeface="Candar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 userDrawn="1"/>
        </p:nvSpPr>
        <p:spPr>
          <a:xfrm>
            <a:off x="0" y="0"/>
            <a:ext cx="9158111" cy="2869805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E6E6E6"/>
              </a:gs>
              <a:gs pos="90000">
                <a:srgbClr val="0080F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0" y="1679429"/>
            <a:ext cx="9144000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13"/>
          <a:srcRect l="833" t="5859"/>
          <a:stretch/>
        </p:blipFill>
        <p:spPr>
          <a:xfrm>
            <a:off x="3189111" y="93544"/>
            <a:ext cx="5954264" cy="1584138"/>
          </a:xfrm>
          <a:prstGeom prst="rect">
            <a:avLst/>
          </a:prstGeom>
        </p:spPr>
      </p:pic>
      <p:sp>
        <p:nvSpPr>
          <p:cNvPr id="16" name="Subtitle 2"/>
          <p:cNvSpPr txBox="1">
            <a:spLocks/>
          </p:cNvSpPr>
          <p:nvPr userDrawn="1"/>
        </p:nvSpPr>
        <p:spPr>
          <a:xfrm>
            <a:off x="1371600" y="4402661"/>
            <a:ext cx="6400800" cy="1473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000090"/>
                </a:solidFill>
              </a:rPr>
              <a:t>Click to edit Master subtitle style</a:t>
            </a:r>
          </a:p>
        </p:txBody>
      </p:sp>
      <p:sp>
        <p:nvSpPr>
          <p:cNvPr id="22" name="Title 1"/>
          <p:cNvSpPr txBox="1">
            <a:spLocks/>
          </p:cNvSpPr>
          <p:nvPr userDrawn="1"/>
        </p:nvSpPr>
        <p:spPr>
          <a:xfrm>
            <a:off x="685800" y="2723445"/>
            <a:ext cx="7772400" cy="141111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>
                <a:solidFill>
                  <a:srgbClr val="000090"/>
                </a:solidFill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dtic.mil/docs/citations/ADA52420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hs.gov/xlibrary/assets/Developing_Operational_Requirements_Guides.pdf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u.mil/cop/rqmt/DAU%20Sponsored%20Documents/Handbook%20USAF%20CBA%2010%20Mar%202014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rtes.esa.int/sites/default/files/TRL_Handbook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sites/default/files/trl_static_image_1300x900.jpg" TargetMode="External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dtic.mil/docs/citations/ADA524200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globalhealth/healthprotection/fetp/training_modules/19/desc-and-analytic-studies_fg_final_09252013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u.mil/cop/pm/_layouts/15/WopiFrame.aspx?sourcedoc=/cop/pm/DAU%20Sponsored%20Documents/USAF%20Guidebook%20Early%20Systems%20Engineering%20Guide%2031%20Mar%202009.pdf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4400325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Dr. Al Sanders</a:t>
            </a:r>
          </a:p>
          <a:p>
            <a:r>
              <a:rPr lang="en-US" dirty="0"/>
              <a:t>President &amp; Owner, Principal Consultant</a:t>
            </a:r>
          </a:p>
          <a:p>
            <a:r>
              <a:rPr lang="en-US" dirty="0"/>
              <a:t>Design-Vantage Technologies, LLC</a:t>
            </a:r>
          </a:p>
          <a:p>
            <a:r>
              <a:rPr lang="en-US" dirty="0"/>
              <a:t>January 23, 2018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Systems Engineering Based</a:t>
            </a:r>
            <a:br>
              <a:rPr lang="en-US" sz="4000" dirty="0"/>
            </a:br>
            <a:r>
              <a:rPr lang="en-US" sz="4000" dirty="0"/>
              <a:t>“Draft” MRL 1-4 Criteria Development</a:t>
            </a:r>
          </a:p>
        </p:txBody>
      </p:sp>
    </p:spTree>
    <p:extLst>
      <p:ext uri="{BB962C8B-B14F-4D97-AF65-F5344CB8AC3E}">
        <p14:creationId xmlns:p14="http://schemas.microsoft.com/office/powerpoint/2010/main" val="2620762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966" y="225336"/>
            <a:ext cx="6888033" cy="642584"/>
          </a:xfrm>
        </p:spPr>
        <p:txBody>
          <a:bodyPr>
            <a:normAutofit/>
          </a:bodyPr>
          <a:lstStyle/>
          <a:p>
            <a:r>
              <a:rPr lang="en-US" dirty="0"/>
              <a:t>Early SE Development Planning Alignment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1422" y="5177812"/>
            <a:ext cx="867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DOD Technology Readiness Assessment (TRA) </a:t>
            </a:r>
            <a:r>
              <a:rPr lang="en-US" sz="1400" dirty="0" err="1"/>
              <a:t>Deskbook</a:t>
            </a:r>
            <a:r>
              <a:rPr lang="en-US" sz="1400" dirty="0"/>
              <a:t>, Appendix C, July 2009. </a:t>
            </a:r>
            <a:r>
              <a:rPr lang="en-US" sz="1400" dirty="0">
                <a:hlinkClick r:id="rId2"/>
              </a:rPr>
              <a:t>http://www.dtic.mil/docs/citations/ADA524200</a:t>
            </a:r>
            <a:r>
              <a:rPr lang="en-US" sz="1400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t="5933" r="2693" b="1502"/>
          <a:stretch/>
        </p:blipFill>
        <p:spPr>
          <a:xfrm>
            <a:off x="396522" y="932993"/>
            <a:ext cx="4592309" cy="41352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121301" y="1549350"/>
            <a:ext cx="1807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FF0000"/>
                </a:solidFill>
              </a:rPr>
              <a:t>Descriptive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51882" y="2591702"/>
            <a:ext cx="15464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>
                <a:solidFill>
                  <a:srgbClr val="FF0000"/>
                </a:solidFill>
              </a:rPr>
              <a:t>Analytic Studies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71443" y="3774805"/>
            <a:ext cx="170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FF0000"/>
                </a:solidFill>
              </a:rPr>
              <a:t>Analytical Models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89294" y="4785564"/>
            <a:ext cx="1271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432FF"/>
                </a:solidFill>
              </a:rPr>
              <a:t>Breadboards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56250" y="4797875"/>
            <a:ext cx="226947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rgbClr val="0432FF"/>
                </a:solidFill>
              </a:rPr>
              <a:t>Analysis of Alternatives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11768" y="1561661"/>
            <a:ext cx="275844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rgbClr val="FF0000"/>
                </a:solidFill>
              </a:rPr>
              <a:t>Operational Needs &amp; CONOPS</a:t>
            </a:r>
          </a:p>
        </p:txBody>
      </p:sp>
      <p:sp>
        <p:nvSpPr>
          <p:cNvPr id="20" name="Up Arrow 19"/>
          <p:cNvSpPr/>
          <p:nvPr/>
        </p:nvSpPr>
        <p:spPr>
          <a:xfrm rot="10800000">
            <a:off x="7058164" y="1866907"/>
            <a:ext cx="465649" cy="242809"/>
          </a:xfrm>
          <a:prstGeom prst="upArrow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854929" y="2640399"/>
            <a:ext cx="287211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rgbClr val="FF0000"/>
                </a:solidFill>
              </a:rPr>
              <a:t>Capability Based Assessments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9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4FCA25-0E9C-DB4C-B31C-D8CB905406AE}"/>
              </a:ext>
            </a:extLst>
          </p:cNvPr>
          <p:cNvSpPr txBox="1"/>
          <p:nvPr/>
        </p:nvSpPr>
        <p:spPr>
          <a:xfrm>
            <a:off x="5854929" y="3719137"/>
            <a:ext cx="287211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rgbClr val="FF0000"/>
                </a:solidFill>
              </a:rPr>
              <a:t>Initial Capability Documents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B3D861-F6A6-7943-8223-489FE0AEFDD2}"/>
              </a:ext>
            </a:extLst>
          </p:cNvPr>
          <p:cNvSpPr txBox="1"/>
          <p:nvPr/>
        </p:nvSpPr>
        <p:spPr>
          <a:xfrm>
            <a:off x="5911768" y="2101030"/>
            <a:ext cx="275844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rgbClr val="FF0000"/>
                </a:solidFill>
              </a:rPr>
              <a:t>Trade Space Characterization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CD28F4-EE4D-2A48-AE7D-98051940656F}"/>
              </a:ext>
            </a:extLst>
          </p:cNvPr>
          <p:cNvSpPr txBox="1"/>
          <p:nvPr/>
        </p:nvSpPr>
        <p:spPr>
          <a:xfrm>
            <a:off x="5521625" y="3179768"/>
            <a:ext cx="353872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rgbClr val="FF0000"/>
                </a:solidFill>
              </a:rPr>
              <a:t>Candidate Solution Set Characterization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2AD10D-791C-B84F-A467-5D2DC5A1A939}"/>
              </a:ext>
            </a:extLst>
          </p:cNvPr>
          <p:cNvSpPr txBox="1"/>
          <p:nvPr/>
        </p:nvSpPr>
        <p:spPr>
          <a:xfrm>
            <a:off x="6156250" y="4258506"/>
            <a:ext cx="226947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rgbClr val="0432FF"/>
                </a:solidFill>
              </a:rPr>
              <a:t>Programmatic Analyses</a:t>
            </a:r>
          </a:p>
        </p:txBody>
      </p:sp>
      <p:sp>
        <p:nvSpPr>
          <p:cNvPr id="26" name="Up Arrow 25">
            <a:extLst>
              <a:ext uri="{FF2B5EF4-FFF2-40B4-BE49-F238E27FC236}">
                <a16:creationId xmlns:a16="http://schemas.microsoft.com/office/drawing/2014/main" id="{D9861ED8-7432-174D-89C7-56DFDEC779E9}"/>
              </a:ext>
            </a:extLst>
          </p:cNvPr>
          <p:cNvSpPr/>
          <p:nvPr/>
        </p:nvSpPr>
        <p:spPr>
          <a:xfrm rot="10800000">
            <a:off x="7058164" y="2406276"/>
            <a:ext cx="465649" cy="242809"/>
          </a:xfrm>
          <a:prstGeom prst="upArrow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 Arrow 26">
            <a:extLst>
              <a:ext uri="{FF2B5EF4-FFF2-40B4-BE49-F238E27FC236}">
                <a16:creationId xmlns:a16="http://schemas.microsoft.com/office/drawing/2014/main" id="{1AB6E141-62A7-2D4D-8237-E1EC9D48B318}"/>
              </a:ext>
            </a:extLst>
          </p:cNvPr>
          <p:cNvSpPr/>
          <p:nvPr/>
        </p:nvSpPr>
        <p:spPr>
          <a:xfrm rot="10800000">
            <a:off x="7058164" y="2945645"/>
            <a:ext cx="465649" cy="242809"/>
          </a:xfrm>
          <a:prstGeom prst="upArrow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>
            <a:extLst>
              <a:ext uri="{FF2B5EF4-FFF2-40B4-BE49-F238E27FC236}">
                <a16:creationId xmlns:a16="http://schemas.microsoft.com/office/drawing/2014/main" id="{5B6D1CD0-8D1A-5547-9BE6-B6D2582DAE9F}"/>
              </a:ext>
            </a:extLst>
          </p:cNvPr>
          <p:cNvSpPr/>
          <p:nvPr/>
        </p:nvSpPr>
        <p:spPr>
          <a:xfrm rot="10800000">
            <a:off x="7058164" y="3485014"/>
            <a:ext cx="465649" cy="242809"/>
          </a:xfrm>
          <a:prstGeom prst="upArrow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 Arrow 28">
            <a:extLst>
              <a:ext uri="{FF2B5EF4-FFF2-40B4-BE49-F238E27FC236}">
                <a16:creationId xmlns:a16="http://schemas.microsoft.com/office/drawing/2014/main" id="{73568681-55AF-7840-939D-A1DCA0204428}"/>
              </a:ext>
            </a:extLst>
          </p:cNvPr>
          <p:cNvSpPr/>
          <p:nvPr/>
        </p:nvSpPr>
        <p:spPr>
          <a:xfrm rot="10800000">
            <a:off x="7058164" y="4024383"/>
            <a:ext cx="465649" cy="242809"/>
          </a:xfrm>
          <a:prstGeom prst="upArrow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 Arrow 29">
            <a:extLst>
              <a:ext uri="{FF2B5EF4-FFF2-40B4-BE49-F238E27FC236}">
                <a16:creationId xmlns:a16="http://schemas.microsoft.com/office/drawing/2014/main" id="{A49AC9D1-2B4D-6B4C-92CE-C0BA880306F6}"/>
              </a:ext>
            </a:extLst>
          </p:cNvPr>
          <p:cNvSpPr/>
          <p:nvPr/>
        </p:nvSpPr>
        <p:spPr>
          <a:xfrm rot="10800000">
            <a:off x="7058164" y="4563752"/>
            <a:ext cx="465649" cy="242809"/>
          </a:xfrm>
          <a:prstGeom prst="upArrow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Up Arrow 30">
            <a:extLst>
              <a:ext uri="{FF2B5EF4-FFF2-40B4-BE49-F238E27FC236}">
                <a16:creationId xmlns:a16="http://schemas.microsoft.com/office/drawing/2014/main" id="{B14EAA4A-B6C7-7442-A721-DE756903BF1F}"/>
              </a:ext>
            </a:extLst>
          </p:cNvPr>
          <p:cNvSpPr/>
          <p:nvPr/>
        </p:nvSpPr>
        <p:spPr>
          <a:xfrm rot="10800000">
            <a:off x="5124741" y="1667703"/>
            <a:ext cx="465649" cy="2300338"/>
          </a:xfrm>
          <a:prstGeom prst="upArrow">
            <a:avLst/>
          </a:prstGeom>
          <a:solidFill>
            <a:srgbClr val="FF0000"/>
          </a:solidFill>
          <a:ln w="254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71188E-37FA-1D4A-A5E5-3F5CCC3753DB}"/>
              </a:ext>
            </a:extLst>
          </p:cNvPr>
          <p:cNvSpPr txBox="1"/>
          <p:nvPr/>
        </p:nvSpPr>
        <p:spPr>
          <a:xfrm rot="16200000">
            <a:off x="4714290" y="2586170"/>
            <a:ext cx="1245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Continuum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E5973A7-348E-0441-B344-CF8E6C252BCD}"/>
              </a:ext>
            </a:extLst>
          </p:cNvPr>
          <p:cNvCxnSpPr/>
          <p:nvPr/>
        </p:nvCxnSpPr>
        <p:spPr>
          <a:xfrm>
            <a:off x="5105400" y="4138759"/>
            <a:ext cx="3798710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Up Arrow 32">
            <a:extLst>
              <a:ext uri="{FF2B5EF4-FFF2-40B4-BE49-F238E27FC236}">
                <a16:creationId xmlns:a16="http://schemas.microsoft.com/office/drawing/2014/main" id="{89AB7650-B504-2346-A2D6-189538731247}"/>
              </a:ext>
            </a:extLst>
          </p:cNvPr>
          <p:cNvSpPr/>
          <p:nvPr/>
        </p:nvSpPr>
        <p:spPr>
          <a:xfrm rot="10800000">
            <a:off x="5118247" y="4341891"/>
            <a:ext cx="465649" cy="723099"/>
          </a:xfrm>
          <a:prstGeom prst="upArrow">
            <a:avLst/>
          </a:prstGeom>
          <a:solidFill>
            <a:srgbClr val="0432FF"/>
          </a:solidFill>
          <a:ln w="254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0000000-0008-0000-0400-00000C000000}"/>
              </a:ext>
            </a:extLst>
          </p:cNvPr>
          <p:cNvGrpSpPr/>
          <p:nvPr/>
        </p:nvGrpSpPr>
        <p:grpSpPr>
          <a:xfrm>
            <a:off x="4900366" y="3948192"/>
            <a:ext cx="914400" cy="393700"/>
            <a:chOff x="0" y="0"/>
            <a:chExt cx="914400" cy="393700"/>
          </a:xfrm>
        </p:grpSpPr>
        <p:sp>
          <p:nvSpPr>
            <p:cNvPr id="35" name="Diamond 34">
              <a:extLst>
                <a:ext uri="{FF2B5EF4-FFF2-40B4-BE49-F238E27FC236}">
                  <a16:creationId xmlns:a16="http://schemas.microsoft.com/office/drawing/2014/main" id="{00000000-0008-0000-0400-00000D000000}"/>
                </a:ext>
              </a:extLst>
            </p:cNvPr>
            <p:cNvSpPr/>
            <p:nvPr/>
          </p:nvSpPr>
          <p:spPr>
            <a:xfrm>
              <a:off x="0" y="0"/>
              <a:ext cx="914400" cy="393700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en-US" sz="1100"/>
            </a:p>
          </p:txBody>
        </p:sp>
        <p:sp>
          <p:nvSpPr>
            <p:cNvPr id="36" name="TextBox 13">
              <a:extLst>
                <a:ext uri="{FF2B5EF4-FFF2-40B4-BE49-F238E27FC236}">
                  <a16:creationId xmlns:a16="http://schemas.microsoft.com/office/drawing/2014/main" id="{00000000-0008-0000-0400-00000E000000}"/>
                </a:ext>
              </a:extLst>
            </p:cNvPr>
            <p:cNvSpPr txBox="1"/>
            <p:nvPr/>
          </p:nvSpPr>
          <p:spPr>
            <a:xfrm>
              <a:off x="79653" y="0"/>
              <a:ext cx="746626" cy="36933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ctr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00" b="1">
                  <a:solidFill>
                    <a:schemeClr val="bg1"/>
                  </a:solidFill>
                </a:rPr>
                <a:t>MDD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AC43F60-D639-7C4F-A9F0-9275B9C8576D}"/>
              </a:ext>
            </a:extLst>
          </p:cNvPr>
          <p:cNvSpPr txBox="1"/>
          <p:nvPr/>
        </p:nvSpPr>
        <p:spPr>
          <a:xfrm>
            <a:off x="5714466" y="962300"/>
            <a:ext cx="315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/>
              <a:t>Early SE Development Planning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5B732BD1-44AE-D24F-87A4-82F894159DE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0" y="5815987"/>
            <a:ext cx="9144000" cy="867930"/>
          </a:xfr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en-US" dirty="0"/>
              <a:t>Rather than Extrapolating MRL Criteria Further to the Left in the SE Process what if we Align with Early SE Objectives?</a:t>
            </a:r>
          </a:p>
        </p:txBody>
      </p:sp>
    </p:spTree>
    <p:extLst>
      <p:ext uri="{BB962C8B-B14F-4D97-AF65-F5344CB8AC3E}">
        <p14:creationId xmlns:p14="http://schemas.microsoft.com/office/powerpoint/2010/main" val="604855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55966" y="225336"/>
            <a:ext cx="6888033" cy="642584"/>
          </a:xfrm>
        </p:spPr>
        <p:txBody>
          <a:bodyPr>
            <a:normAutofit/>
          </a:bodyPr>
          <a:lstStyle/>
          <a:p>
            <a:r>
              <a:rPr lang="en-US" dirty="0"/>
              <a:t>MRL Thread &amp; Sub-Thread Focus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59384"/>
          <a:stretch/>
        </p:blipFill>
        <p:spPr>
          <a:xfrm>
            <a:off x="406401" y="867920"/>
            <a:ext cx="4071857" cy="4672584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idx="13"/>
          </p:nvPr>
        </p:nvSpPr>
        <p:spPr>
          <a:xfrm>
            <a:off x="191663" y="5810601"/>
            <a:ext cx="8752206" cy="878702"/>
          </a:xfr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en-US" dirty="0"/>
              <a:t>Thread &amp; Sub-Thread ”Naming” Conventions Start to Loose Relevance in Early S&amp;T and Early SE Activities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10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r="59384"/>
          <a:stretch/>
        </p:blipFill>
        <p:spPr>
          <a:xfrm>
            <a:off x="4579305" y="867920"/>
            <a:ext cx="4071857" cy="479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8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SE/S&amp;T/MFG Functional Alignment </a:t>
            </a:r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965200" y="867920"/>
          <a:ext cx="7283450" cy="4855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/>
          <p:cNvSpPr txBox="1"/>
          <p:nvPr/>
        </p:nvSpPr>
        <p:spPr>
          <a:xfrm rot="19800000">
            <a:off x="4850496" y="2986262"/>
            <a:ext cx="1013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/>
              <a:t>Early SE</a:t>
            </a:r>
          </a:p>
        </p:txBody>
      </p:sp>
      <p:sp>
        <p:nvSpPr>
          <p:cNvPr id="15" name="TextBox 14"/>
          <p:cNvSpPr txBox="1"/>
          <p:nvPr/>
        </p:nvSpPr>
        <p:spPr>
          <a:xfrm rot="1800000">
            <a:off x="3317278" y="2986262"/>
            <a:ext cx="1196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/>
              <a:t>Early S&amp;T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3963512" y="4117387"/>
            <a:ext cx="128682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i="1"/>
              <a:t>SE/S&amp;T</a:t>
            </a:r>
          </a:p>
          <a:p>
            <a:pPr algn="ctr">
              <a:lnSpc>
                <a:spcPct val="80000"/>
              </a:lnSpc>
            </a:pPr>
            <a:r>
              <a:rPr lang="en-US" sz="2000" b="1" i="1"/>
              <a:t>Alignment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66314" y="3364956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/>
              <a:t>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idx="13"/>
          </p:nvPr>
        </p:nvSpPr>
        <p:spPr>
          <a:xfrm>
            <a:off x="0" y="5810601"/>
            <a:ext cx="9144000" cy="878702"/>
          </a:xfr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en-US" dirty="0"/>
              <a:t>Sub-Thread Functional Activity Analysis used to Develop MRL 1-3 Criteria Independent of “Naming” Conventions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85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52" y="2177099"/>
            <a:ext cx="8473440" cy="342138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>
          <a:xfrm>
            <a:off x="-1" y="6093828"/>
            <a:ext cx="9143999" cy="591649"/>
          </a:xfrm>
        </p:spPr>
        <p:txBody>
          <a:bodyPr/>
          <a:lstStyle/>
          <a:p>
            <a:r>
              <a:rPr lang="en-US"/>
              <a:t>Sub-Threads Drive Alignment of Early SE and S&amp;T Activities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55966" y="285018"/>
            <a:ext cx="6888033" cy="954107"/>
          </a:xfrm>
        </p:spPr>
        <p:txBody>
          <a:bodyPr anchor="t" anchorCtr="0">
            <a:spAutoFit/>
          </a:bodyPr>
          <a:lstStyle/>
          <a:p>
            <a:r>
              <a:rPr lang="en-US"/>
              <a:t>MRL Sub-Thread Functional Decomposition</a:t>
            </a:r>
            <a:br>
              <a:rPr lang="en-US"/>
            </a:br>
            <a:r>
              <a:rPr lang="en-US"/>
              <a:t>(Planning/Executing Activities)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12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853874" y="4350409"/>
            <a:ext cx="6050237" cy="1248070"/>
          </a:xfrm>
          <a:prstGeom prst="roundRect">
            <a:avLst>
              <a:gd name="adj" fmla="val 3395"/>
            </a:avLst>
          </a:prstGeom>
          <a:noFill/>
          <a:ln w="38100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853874" y="2177100"/>
            <a:ext cx="6050237" cy="1743639"/>
          </a:xfrm>
          <a:prstGeom prst="roundRect">
            <a:avLst>
              <a:gd name="adj" fmla="val 3395"/>
            </a:avLst>
          </a:prstGeom>
          <a:noFill/>
          <a:ln w="38100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ent Arrow 9">
            <a:extLst>
              <a:ext uri="{FF2B5EF4-FFF2-40B4-BE49-F238E27FC236}">
                <a16:creationId xmlns:a16="http://schemas.microsoft.com/office/drawing/2014/main" id="{DD3797FF-068E-FA4F-9060-1F8776035EDD}"/>
              </a:ext>
            </a:extLst>
          </p:cNvPr>
          <p:cNvSpPr/>
          <p:nvPr/>
        </p:nvSpPr>
        <p:spPr>
          <a:xfrm flipH="1">
            <a:off x="7409132" y="1782198"/>
            <a:ext cx="792480" cy="344356"/>
          </a:xfrm>
          <a:prstGeom prst="bentArrow">
            <a:avLst>
              <a:gd name="adj1" fmla="val 27846"/>
              <a:gd name="adj2" fmla="val 31447"/>
              <a:gd name="adj3" fmla="val 34401"/>
              <a:gd name="adj4" fmla="val 43750"/>
            </a:avLst>
          </a:prstGeom>
          <a:noFill/>
          <a:ln w="2540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ent Arrow 10">
            <a:extLst>
              <a:ext uri="{FF2B5EF4-FFF2-40B4-BE49-F238E27FC236}">
                <a16:creationId xmlns:a16="http://schemas.microsoft.com/office/drawing/2014/main" id="{22AD29D0-3A01-9441-AA8E-D8732756F7FB}"/>
              </a:ext>
            </a:extLst>
          </p:cNvPr>
          <p:cNvSpPr/>
          <p:nvPr/>
        </p:nvSpPr>
        <p:spPr>
          <a:xfrm rot="16200000" flipH="1">
            <a:off x="3737051" y="1533845"/>
            <a:ext cx="310940" cy="823631"/>
          </a:xfrm>
          <a:prstGeom prst="bentArrow">
            <a:avLst>
              <a:gd name="adj1" fmla="val 31319"/>
              <a:gd name="adj2" fmla="val 35789"/>
              <a:gd name="adj3" fmla="val 34401"/>
              <a:gd name="adj4" fmla="val 43750"/>
            </a:avLst>
          </a:prstGeom>
          <a:noFill/>
          <a:ln w="2540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F26C2C-C9E1-7848-8733-77CDFE6C1718}"/>
              </a:ext>
            </a:extLst>
          </p:cNvPr>
          <p:cNvSpPr txBox="1"/>
          <p:nvPr/>
        </p:nvSpPr>
        <p:spPr>
          <a:xfrm>
            <a:off x="4360459" y="1659820"/>
            <a:ext cx="299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0432FF"/>
                </a:solidFill>
              </a:rPr>
              <a:t>MRL 1-3 Knowledge Supports</a:t>
            </a:r>
          </a:p>
        </p:txBody>
      </p:sp>
    </p:spTree>
    <p:extLst>
      <p:ext uri="{BB962C8B-B14F-4D97-AF65-F5344CB8AC3E}">
        <p14:creationId xmlns:p14="http://schemas.microsoft.com/office/powerpoint/2010/main" val="802167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78" y="1788620"/>
            <a:ext cx="8473440" cy="418338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>
          <a:xfrm>
            <a:off x="-1" y="6093828"/>
            <a:ext cx="9143999" cy="591649"/>
          </a:xfrm>
        </p:spPr>
        <p:txBody>
          <a:bodyPr/>
          <a:lstStyle/>
          <a:p>
            <a:r>
              <a:rPr lang="en-US"/>
              <a:t>Sub-Threads Primarily Aligned with Early SE Activities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255966" y="285018"/>
            <a:ext cx="6888033" cy="954107"/>
          </a:xfrm>
        </p:spPr>
        <p:txBody>
          <a:bodyPr anchor="t" anchorCtr="0">
            <a:spAutoFit/>
          </a:bodyPr>
          <a:lstStyle/>
          <a:p>
            <a:r>
              <a:rPr lang="en-US"/>
              <a:t>MRL Sub-Thread Functional Decomposition</a:t>
            </a:r>
            <a:br>
              <a:rPr lang="en-US"/>
            </a:br>
            <a:r>
              <a:rPr lang="en-US"/>
              <a:t>(Assessing/Evaluating Activities)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13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781300" y="1812708"/>
            <a:ext cx="6050237" cy="4159291"/>
          </a:xfrm>
          <a:prstGeom prst="roundRect">
            <a:avLst>
              <a:gd name="adj" fmla="val 3395"/>
            </a:avLst>
          </a:prstGeom>
          <a:noFill/>
          <a:ln w="38100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ent Arrow 4">
            <a:extLst>
              <a:ext uri="{FF2B5EF4-FFF2-40B4-BE49-F238E27FC236}">
                <a16:creationId xmlns:a16="http://schemas.microsoft.com/office/drawing/2014/main" id="{D9148A69-E418-8043-8813-3D85A2135F63}"/>
              </a:ext>
            </a:extLst>
          </p:cNvPr>
          <p:cNvSpPr/>
          <p:nvPr/>
        </p:nvSpPr>
        <p:spPr>
          <a:xfrm flipH="1">
            <a:off x="7336558" y="1401393"/>
            <a:ext cx="792480" cy="344356"/>
          </a:xfrm>
          <a:prstGeom prst="bentArrow">
            <a:avLst>
              <a:gd name="adj1" fmla="val 27846"/>
              <a:gd name="adj2" fmla="val 31447"/>
              <a:gd name="adj3" fmla="val 34401"/>
              <a:gd name="adj4" fmla="val 43750"/>
            </a:avLst>
          </a:prstGeom>
          <a:noFill/>
          <a:ln w="2540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Bent Arrow 11">
            <a:extLst>
              <a:ext uri="{FF2B5EF4-FFF2-40B4-BE49-F238E27FC236}">
                <a16:creationId xmlns:a16="http://schemas.microsoft.com/office/drawing/2014/main" id="{54EA2044-B3A3-0D4A-8A36-614161148253}"/>
              </a:ext>
            </a:extLst>
          </p:cNvPr>
          <p:cNvSpPr/>
          <p:nvPr/>
        </p:nvSpPr>
        <p:spPr>
          <a:xfrm rot="16200000" flipH="1">
            <a:off x="3664477" y="1153040"/>
            <a:ext cx="310940" cy="823631"/>
          </a:xfrm>
          <a:prstGeom prst="bentArrow">
            <a:avLst>
              <a:gd name="adj1" fmla="val 31319"/>
              <a:gd name="adj2" fmla="val 35789"/>
              <a:gd name="adj3" fmla="val 34401"/>
              <a:gd name="adj4" fmla="val 43750"/>
            </a:avLst>
          </a:prstGeom>
          <a:noFill/>
          <a:ln w="2540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C4FC87-E966-FE4A-BF63-E2E3FAA1F611}"/>
              </a:ext>
            </a:extLst>
          </p:cNvPr>
          <p:cNvSpPr txBox="1"/>
          <p:nvPr/>
        </p:nvSpPr>
        <p:spPr>
          <a:xfrm>
            <a:off x="4287885" y="1279015"/>
            <a:ext cx="299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0432FF"/>
                </a:solidFill>
              </a:rPr>
              <a:t>MRL 1-3 Knowledge Supports</a:t>
            </a:r>
          </a:p>
        </p:txBody>
      </p:sp>
    </p:spTree>
    <p:extLst>
      <p:ext uri="{BB962C8B-B14F-4D97-AF65-F5344CB8AC3E}">
        <p14:creationId xmlns:p14="http://schemas.microsoft.com/office/powerpoint/2010/main" val="19916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26" y="2655218"/>
            <a:ext cx="8473440" cy="18973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55966" y="285018"/>
            <a:ext cx="6888033" cy="954107"/>
          </a:xfrm>
        </p:spPr>
        <p:txBody>
          <a:bodyPr anchor="t" anchorCtr="0">
            <a:spAutoFit/>
          </a:bodyPr>
          <a:lstStyle/>
          <a:p>
            <a:r>
              <a:rPr lang="en-US"/>
              <a:t>MRL Sub-Thread Functional Decomposition</a:t>
            </a:r>
            <a:br>
              <a:rPr lang="en-US"/>
            </a:br>
            <a:r>
              <a:rPr lang="en-US"/>
              <a:t>(Analyzing/Understanding Activities)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>
          <a:xfrm>
            <a:off x="-1" y="6093828"/>
            <a:ext cx="9143999" cy="591649"/>
          </a:xfrm>
        </p:spPr>
        <p:txBody>
          <a:bodyPr/>
          <a:lstStyle/>
          <a:p>
            <a:r>
              <a:rPr lang="en-US"/>
              <a:t>Sub-Threads Primarily Aligned with Early S&amp;T Activities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708148" y="2655218"/>
            <a:ext cx="6050237" cy="1897380"/>
          </a:xfrm>
          <a:prstGeom prst="roundRect">
            <a:avLst>
              <a:gd name="adj" fmla="val 3395"/>
            </a:avLst>
          </a:prstGeom>
          <a:noFill/>
          <a:ln w="38100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14</a:t>
            </a:fld>
            <a:endParaRPr lang="en-US"/>
          </a:p>
        </p:txBody>
      </p:sp>
      <p:sp>
        <p:nvSpPr>
          <p:cNvPr id="7" name="Bent Arrow 6">
            <a:extLst>
              <a:ext uri="{FF2B5EF4-FFF2-40B4-BE49-F238E27FC236}">
                <a16:creationId xmlns:a16="http://schemas.microsoft.com/office/drawing/2014/main" id="{AF83901A-F751-2749-AA2D-A2E9FE93A92D}"/>
              </a:ext>
            </a:extLst>
          </p:cNvPr>
          <p:cNvSpPr/>
          <p:nvPr/>
        </p:nvSpPr>
        <p:spPr>
          <a:xfrm flipH="1">
            <a:off x="7263406" y="2254833"/>
            <a:ext cx="792480" cy="344356"/>
          </a:xfrm>
          <a:prstGeom prst="bentArrow">
            <a:avLst>
              <a:gd name="adj1" fmla="val 27846"/>
              <a:gd name="adj2" fmla="val 31447"/>
              <a:gd name="adj3" fmla="val 34401"/>
              <a:gd name="adj4" fmla="val 43750"/>
            </a:avLst>
          </a:prstGeom>
          <a:noFill/>
          <a:ln w="2540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Bent Arrow 7">
            <a:extLst>
              <a:ext uri="{FF2B5EF4-FFF2-40B4-BE49-F238E27FC236}">
                <a16:creationId xmlns:a16="http://schemas.microsoft.com/office/drawing/2014/main" id="{B193513A-B13A-BC4D-A3B1-73DF221E24F2}"/>
              </a:ext>
            </a:extLst>
          </p:cNvPr>
          <p:cNvSpPr/>
          <p:nvPr/>
        </p:nvSpPr>
        <p:spPr>
          <a:xfrm rot="16200000" flipH="1">
            <a:off x="3591325" y="2006480"/>
            <a:ext cx="310940" cy="823631"/>
          </a:xfrm>
          <a:prstGeom prst="bentArrow">
            <a:avLst>
              <a:gd name="adj1" fmla="val 31319"/>
              <a:gd name="adj2" fmla="val 35789"/>
              <a:gd name="adj3" fmla="val 34401"/>
              <a:gd name="adj4" fmla="val 43750"/>
            </a:avLst>
          </a:prstGeom>
          <a:noFill/>
          <a:ln w="2540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72720A-2236-7048-BD8D-BE1601C1CFDD}"/>
              </a:ext>
            </a:extLst>
          </p:cNvPr>
          <p:cNvSpPr txBox="1"/>
          <p:nvPr/>
        </p:nvSpPr>
        <p:spPr>
          <a:xfrm>
            <a:off x="4214733" y="2132455"/>
            <a:ext cx="299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0432FF"/>
                </a:solidFill>
              </a:rPr>
              <a:t>MRL 1-3 Knowledge Supports</a:t>
            </a:r>
          </a:p>
        </p:txBody>
      </p:sp>
    </p:spTree>
    <p:extLst>
      <p:ext uri="{BB962C8B-B14F-4D97-AF65-F5344CB8AC3E}">
        <p14:creationId xmlns:p14="http://schemas.microsoft.com/office/powerpoint/2010/main" val="1880868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E2C1F-C35F-6543-ABA3-D723B61EF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15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6AAD33-D9FC-2944-AD8D-D56815796D8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629552" y="2893354"/>
            <a:ext cx="5795376" cy="1311128"/>
          </a:xfr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400" dirty="0"/>
              <a:t>Discuss “Draft” MRL 1-4 Matrix Criteria</a:t>
            </a:r>
          </a:p>
        </p:txBody>
      </p:sp>
    </p:spTree>
    <p:extLst>
      <p:ext uri="{BB962C8B-B14F-4D97-AF65-F5344CB8AC3E}">
        <p14:creationId xmlns:p14="http://schemas.microsoft.com/office/powerpoint/2010/main" val="2799303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BA631F-77AE-0140-8F4B-F4D86D305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Way to Approach MRL 1-3 Criteria Development Presented to MRL WG for Consideration that Integrates Manufacturing into Early S&amp;T and Early SE Activities using their Language</a:t>
            </a:r>
          </a:p>
          <a:p>
            <a:endParaRPr lang="en-US" sz="300" dirty="0"/>
          </a:p>
          <a:p>
            <a:r>
              <a:rPr lang="en-US" dirty="0"/>
              <a:t>Suggest Developing a Few Early S&amp;T Examples (Case Studies) of How the New MRL 1-4 Criteria can be Applied to Support S&amp;T Technology Development Activities before Changing Criteria</a:t>
            </a:r>
          </a:p>
          <a:p>
            <a:endParaRPr lang="en-US" sz="300" dirty="0"/>
          </a:p>
          <a:p>
            <a:r>
              <a:rPr lang="en-US" dirty="0"/>
              <a:t>Suggest Developing a Few Early SE Examples (Case Studies) of How the New MRL 1-4 Criteria can be Applied to Support SE Early Development Planning Activities before Changing Criteria</a:t>
            </a:r>
          </a:p>
          <a:p>
            <a:endParaRPr lang="en-US" sz="300" dirty="0"/>
          </a:p>
          <a:p>
            <a:r>
              <a:rPr lang="en-US" dirty="0"/>
              <a:t>Suggest Revisiting MRL 4-7 Criteria and Evaluating from a Perspective of How they can be Improved to better Support Pre-Competitive Manufacturing USA MII Applied R&amp;D Activities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30CF08-D336-244B-A0D5-D4821A547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&amp; Recommendations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E441F-BCB2-8B46-8B91-44A9BEF08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16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A6A2B5-0A3D-6240-823D-5211A988E03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Thank You For Your Time and Constructive Feedback!</a:t>
            </a:r>
          </a:p>
        </p:txBody>
      </p:sp>
    </p:spTree>
    <p:extLst>
      <p:ext uri="{BB962C8B-B14F-4D97-AF65-F5344CB8AC3E}">
        <p14:creationId xmlns:p14="http://schemas.microsoft.com/office/powerpoint/2010/main" val="1971600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Contact Information:</a:t>
            </a:r>
          </a:p>
          <a:p>
            <a:r>
              <a:rPr lang="en-US"/>
              <a:t>Dr. Al Sanders</a:t>
            </a:r>
          </a:p>
          <a:p>
            <a:r>
              <a:rPr lang="en-US"/>
              <a:t>Design-Vantage Technologies, LLC</a:t>
            </a:r>
          </a:p>
          <a:p>
            <a:r>
              <a:rPr lang="en-US" u="sng" err="1"/>
              <a:t>al.sanders@design-vantage.com</a:t>
            </a:r>
            <a:endParaRPr lang="en-US" u="sng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900044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vs. Technical Requirements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16" y="867920"/>
            <a:ext cx="7404100" cy="5191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F0E867-BE34-0B4A-A5EE-70EE8BDCF347}"/>
              </a:ext>
            </a:extLst>
          </p:cNvPr>
          <p:cNvSpPr txBox="1"/>
          <p:nvPr/>
        </p:nvSpPr>
        <p:spPr>
          <a:xfrm>
            <a:off x="402337" y="5978999"/>
            <a:ext cx="8351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U.S. Department of Homeland Security, “Developing Operational Requirements: A Guide to Cost-Effective and Efficient Communication of Needs”, Version 2.0, November 2008. </a:t>
            </a:r>
            <a:r>
              <a:rPr lang="en-US" sz="1400" dirty="0">
                <a:hlinkClick r:id="rId3"/>
              </a:rPr>
              <a:t>https://www.dhs.gov/xlibrary/assets/Developing_Operational_Requirements_Guides.pdf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4587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TRL/MRL 4 is where “Real” Systems Engineering Starts and is the Furthest “Left” that Manufacturing should Move....</a:t>
            </a:r>
          </a:p>
          <a:p>
            <a:r>
              <a:rPr lang="en-US" dirty="0"/>
              <a:t>During TRL 1-2 Efforts there is no Design or Manufacturing Application that the Technology can be Linked to....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Many of the MRL Threads are Not Applicable for Early S&amp;T and therefore MRL1-3 Criteria do not Add Value....</a:t>
            </a:r>
          </a:p>
          <a:p>
            <a:r>
              <a:rPr lang="en-US" dirty="0"/>
              <a:t>Current Splattering of MRL 1-3 Criteria are too Aggressive and Further Development is not Value Added....</a:t>
            </a:r>
          </a:p>
          <a:p>
            <a:r>
              <a:rPr lang="en-US" dirty="0"/>
              <a:t>Not Enough Specificity in the MRL 1-3 Criteria and the Terms need to be better Defined before the Criteria are Useful....</a:t>
            </a:r>
          </a:p>
          <a:p>
            <a:r>
              <a:rPr lang="en-US" dirty="0"/>
              <a:t>Much of the Information the MRL 1-3 Criteria are Asking for Conflicts with the Scope of TRL 1-3 Activities....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MRL 1-3 Criticisms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>
          <a:xfrm>
            <a:off x="0" y="6004500"/>
            <a:ext cx="9144000" cy="490904"/>
          </a:xfr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78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apezoid 6"/>
          <p:cNvSpPr/>
          <p:nvPr/>
        </p:nvSpPr>
        <p:spPr>
          <a:xfrm rot="5400000">
            <a:off x="979093" y="650216"/>
            <a:ext cx="2432048" cy="2909619"/>
          </a:xfrm>
          <a:prstGeom prst="trapezoid">
            <a:avLst>
              <a:gd name="adj" fmla="val 10335"/>
            </a:avLst>
          </a:prstGeom>
          <a:gradFill flip="none" rotWithShape="1">
            <a:gsLst>
              <a:gs pos="55000">
                <a:schemeClr val="bg1">
                  <a:lumMod val="95000"/>
                </a:schemeClr>
              </a:gs>
              <a:gs pos="45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3650979" y="1159959"/>
            <a:ext cx="1606550" cy="1828800"/>
          </a:xfrm>
          <a:custGeom>
            <a:avLst/>
            <a:gdLst>
              <a:gd name="connsiteX0" fmla="*/ 6350 w 1606550"/>
              <a:gd name="connsiteY0" fmla="*/ 0 h 1638300"/>
              <a:gd name="connsiteX1" fmla="*/ 241300 w 1606550"/>
              <a:gd name="connsiteY1" fmla="*/ 273050 h 1638300"/>
              <a:gd name="connsiteX2" fmla="*/ 539750 w 1606550"/>
              <a:gd name="connsiteY2" fmla="*/ 488950 h 1638300"/>
              <a:gd name="connsiteX3" fmla="*/ 869950 w 1606550"/>
              <a:gd name="connsiteY3" fmla="*/ 641350 h 1638300"/>
              <a:gd name="connsiteX4" fmla="*/ 1257300 w 1606550"/>
              <a:gd name="connsiteY4" fmla="*/ 730250 h 1638300"/>
              <a:gd name="connsiteX5" fmla="*/ 1600200 w 1606550"/>
              <a:gd name="connsiteY5" fmla="*/ 781050 h 1638300"/>
              <a:gd name="connsiteX6" fmla="*/ 1606550 w 1606550"/>
              <a:gd name="connsiteY6" fmla="*/ 876300 h 1638300"/>
              <a:gd name="connsiteX7" fmla="*/ 1358900 w 1606550"/>
              <a:gd name="connsiteY7" fmla="*/ 895350 h 1638300"/>
              <a:gd name="connsiteX8" fmla="*/ 990600 w 1606550"/>
              <a:gd name="connsiteY8" fmla="*/ 971550 h 1638300"/>
              <a:gd name="connsiteX9" fmla="*/ 609600 w 1606550"/>
              <a:gd name="connsiteY9" fmla="*/ 1123950 h 1638300"/>
              <a:gd name="connsiteX10" fmla="*/ 368300 w 1606550"/>
              <a:gd name="connsiteY10" fmla="*/ 1257300 h 1638300"/>
              <a:gd name="connsiteX11" fmla="*/ 0 w 1606550"/>
              <a:gd name="connsiteY11" fmla="*/ 1638300 h 1638300"/>
              <a:gd name="connsiteX12" fmla="*/ 6350 w 1606550"/>
              <a:gd name="connsiteY12" fmla="*/ 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6550" h="1638300">
                <a:moveTo>
                  <a:pt x="6350" y="0"/>
                </a:moveTo>
                <a:lnTo>
                  <a:pt x="241300" y="273050"/>
                </a:lnTo>
                <a:lnTo>
                  <a:pt x="539750" y="488950"/>
                </a:lnTo>
                <a:lnTo>
                  <a:pt x="869950" y="641350"/>
                </a:lnTo>
                <a:lnTo>
                  <a:pt x="1257300" y="730250"/>
                </a:lnTo>
                <a:lnTo>
                  <a:pt x="1600200" y="781050"/>
                </a:lnTo>
                <a:lnTo>
                  <a:pt x="1606550" y="876300"/>
                </a:lnTo>
                <a:lnTo>
                  <a:pt x="1358900" y="895350"/>
                </a:lnTo>
                <a:lnTo>
                  <a:pt x="990600" y="971550"/>
                </a:lnTo>
                <a:lnTo>
                  <a:pt x="609600" y="1123950"/>
                </a:lnTo>
                <a:lnTo>
                  <a:pt x="368300" y="1257300"/>
                </a:lnTo>
                <a:lnTo>
                  <a:pt x="0" y="1638300"/>
                </a:lnTo>
                <a:cubicBezTo>
                  <a:pt x="2117" y="1092200"/>
                  <a:pt x="4233" y="546100"/>
                  <a:pt x="6350" y="0"/>
                </a:cubicBezTo>
                <a:close/>
              </a:path>
            </a:pathLst>
          </a:custGeom>
          <a:gradFill flip="none" rotWithShape="1">
            <a:gsLst>
              <a:gs pos="55000">
                <a:schemeClr val="bg1">
                  <a:lumMod val="95000"/>
                </a:schemeClr>
              </a:gs>
              <a:gs pos="45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Development Planning Focus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" t="4934" r="1399" b="6867"/>
          <a:stretch/>
        </p:blipFill>
        <p:spPr>
          <a:xfrm>
            <a:off x="609599" y="1444129"/>
            <a:ext cx="8001002" cy="337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599" y="4771475"/>
            <a:ext cx="8001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“Capabilities-Based Assessment (CBA) Handbook: A Practical Guide to the Capabilities-Based Assessment”, Office of Aerospace Studies, Air Force Materiel Command (AFMC), March 2014. </a:t>
            </a:r>
            <a:r>
              <a:rPr lang="en-US" sz="1400" dirty="0">
                <a:hlinkClick r:id="rId3" invalidUrl="https://www.dau.mil/cop/rqmt/DAU Sponsored Documents/Handbook USAF CBA 10 Mar 2014.pdf"/>
              </a:rPr>
              <a:t>https://www.dau.mil/cop/rqmt/DAU%20Sponsored%20Documents/Handbook%20USAF%20CBA%2010%20Mar%202014.pdf</a:t>
            </a:r>
            <a:r>
              <a:rPr lang="en-US" sz="14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5229" y="1098316"/>
            <a:ext cx="2181367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i="1" dirty="0">
                <a:solidFill>
                  <a:srgbClr val="0432FF"/>
                </a:solidFill>
              </a:rPr>
              <a:t>Early S&amp;T: TRL/MRL 1-3</a:t>
            </a:r>
          </a:p>
          <a:p>
            <a:pPr algn="ctr">
              <a:lnSpc>
                <a:spcPct val="90000"/>
              </a:lnSpc>
            </a:pPr>
            <a:r>
              <a:rPr lang="en-US" sz="1600" b="1" i="1" dirty="0">
                <a:solidFill>
                  <a:srgbClr val="0432FF"/>
                </a:solidFill>
              </a:rPr>
              <a:t>Gap Closure Solutions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7323" y="2092166"/>
            <a:ext cx="253717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i="1" dirty="0">
                <a:solidFill>
                  <a:srgbClr val="0432FF"/>
                </a:solidFill>
              </a:rPr>
              <a:t>Early SE: TRL/MRL 1-3</a:t>
            </a:r>
          </a:p>
          <a:p>
            <a:pPr algn="ctr">
              <a:lnSpc>
                <a:spcPct val="90000"/>
              </a:lnSpc>
            </a:pPr>
            <a:r>
              <a:rPr lang="en-US" sz="1600" b="1" i="1" dirty="0">
                <a:solidFill>
                  <a:srgbClr val="0432FF"/>
                </a:solidFill>
              </a:rPr>
              <a:t>Capability Needs/Gaps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idx="13"/>
          </p:nvPr>
        </p:nvSpPr>
        <p:spPr>
          <a:xfrm>
            <a:off x="101600" y="5810601"/>
            <a:ext cx="8915400" cy="878702"/>
          </a:xfr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en-US" dirty="0"/>
              <a:t>Pre-MDD Focus is on Knowledge Development but there is a Clear Bifurcation between Early S&amp;T and Early SE</a:t>
            </a:r>
          </a:p>
        </p:txBody>
      </p:sp>
      <p:sp>
        <p:nvSpPr>
          <p:cNvPr id="22" name="Freeform 21"/>
          <p:cNvSpPr/>
          <p:nvPr/>
        </p:nvSpPr>
        <p:spPr>
          <a:xfrm>
            <a:off x="3638948" y="2130035"/>
            <a:ext cx="1600200" cy="914400"/>
          </a:xfrm>
          <a:custGeom>
            <a:avLst/>
            <a:gdLst>
              <a:gd name="connsiteX0" fmla="*/ 0 w 1714500"/>
              <a:gd name="connsiteY0" fmla="*/ 571500 h 571500"/>
              <a:gd name="connsiteX1" fmla="*/ 431800 w 1714500"/>
              <a:gd name="connsiteY1" fmla="*/ 279400 h 571500"/>
              <a:gd name="connsiteX2" fmla="*/ 1054100 w 1714500"/>
              <a:gd name="connsiteY2" fmla="*/ 76200 h 571500"/>
              <a:gd name="connsiteX3" fmla="*/ 1714500 w 1714500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500" h="571500">
                <a:moveTo>
                  <a:pt x="0" y="571500"/>
                </a:moveTo>
                <a:cubicBezTo>
                  <a:pt x="128058" y="466725"/>
                  <a:pt x="256117" y="361950"/>
                  <a:pt x="431800" y="279400"/>
                </a:cubicBezTo>
                <a:cubicBezTo>
                  <a:pt x="607483" y="196850"/>
                  <a:pt x="840317" y="122767"/>
                  <a:pt x="1054100" y="76200"/>
                </a:cubicBezTo>
                <a:cubicBezTo>
                  <a:pt x="1267883" y="29633"/>
                  <a:pt x="1714500" y="0"/>
                  <a:pt x="1714500" y="0"/>
                </a:cubicBezTo>
              </a:path>
            </a:pathLst>
          </a:custGeom>
          <a:noFill/>
          <a:ln w="38100">
            <a:solidFill>
              <a:srgbClr val="0432FF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 flipV="1">
            <a:off x="3638948" y="1127106"/>
            <a:ext cx="1600200" cy="914400"/>
          </a:xfrm>
          <a:custGeom>
            <a:avLst/>
            <a:gdLst>
              <a:gd name="connsiteX0" fmla="*/ 0 w 1714500"/>
              <a:gd name="connsiteY0" fmla="*/ 571500 h 571500"/>
              <a:gd name="connsiteX1" fmla="*/ 431800 w 1714500"/>
              <a:gd name="connsiteY1" fmla="*/ 279400 h 571500"/>
              <a:gd name="connsiteX2" fmla="*/ 1054100 w 1714500"/>
              <a:gd name="connsiteY2" fmla="*/ 76200 h 571500"/>
              <a:gd name="connsiteX3" fmla="*/ 1714500 w 1714500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500" h="571500">
                <a:moveTo>
                  <a:pt x="0" y="571500"/>
                </a:moveTo>
                <a:cubicBezTo>
                  <a:pt x="128058" y="466725"/>
                  <a:pt x="256117" y="361950"/>
                  <a:pt x="431800" y="279400"/>
                </a:cubicBezTo>
                <a:cubicBezTo>
                  <a:pt x="607483" y="196850"/>
                  <a:pt x="840317" y="122767"/>
                  <a:pt x="1054100" y="76200"/>
                </a:cubicBezTo>
                <a:cubicBezTo>
                  <a:pt x="1267883" y="29633"/>
                  <a:pt x="1714500" y="0"/>
                  <a:pt x="1714500" y="0"/>
                </a:cubicBezTo>
              </a:path>
            </a:pathLst>
          </a:custGeom>
          <a:noFill/>
          <a:ln w="38100">
            <a:solidFill>
              <a:srgbClr val="0432FF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412373">
            <a:off x="3893947" y="1370990"/>
            <a:ext cx="1322478" cy="491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i="1" dirty="0">
                <a:solidFill>
                  <a:srgbClr val="0432FF"/>
                </a:solidFill>
              </a:rPr>
              <a:t>Technology</a:t>
            </a:r>
          </a:p>
          <a:p>
            <a:pPr algn="ctr">
              <a:lnSpc>
                <a:spcPct val="80000"/>
              </a:lnSpc>
            </a:pPr>
            <a:r>
              <a:rPr lang="en-US" sz="1600" b="1" i="1" dirty="0">
                <a:solidFill>
                  <a:srgbClr val="0432FF"/>
                </a:solidFill>
              </a:rPr>
              <a:t>Development</a:t>
            </a:r>
          </a:p>
        </p:txBody>
      </p:sp>
      <p:sp>
        <p:nvSpPr>
          <p:cNvPr id="25" name="TextBox 24"/>
          <p:cNvSpPr txBox="1"/>
          <p:nvPr/>
        </p:nvSpPr>
        <p:spPr>
          <a:xfrm rot="19940623">
            <a:off x="3900007" y="2387241"/>
            <a:ext cx="1166986" cy="486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i="1" dirty="0">
                <a:solidFill>
                  <a:srgbClr val="0432FF"/>
                </a:solidFill>
              </a:rPr>
              <a:t>Concept</a:t>
            </a:r>
          </a:p>
          <a:p>
            <a:pPr algn="ctr">
              <a:lnSpc>
                <a:spcPct val="80000"/>
              </a:lnSpc>
            </a:pPr>
            <a:r>
              <a:rPr lang="en-US" sz="1600" b="1" i="1" dirty="0">
                <a:solidFill>
                  <a:srgbClr val="0432FF"/>
                </a:solidFill>
              </a:rPr>
              <a:t>Refinement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73348" y="1771894"/>
            <a:ext cx="1948610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i="1" dirty="0">
                <a:solidFill>
                  <a:srgbClr val="0432FF"/>
                </a:solidFill>
              </a:rPr>
              <a:t>Technology Insertion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68319" y="2132717"/>
            <a:ext cx="1971310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i="1" dirty="0">
                <a:solidFill>
                  <a:srgbClr val="0432FF"/>
                </a:solidFill>
              </a:rPr>
              <a:t>System Development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273348" y="2078812"/>
            <a:ext cx="2344761" cy="0"/>
          </a:xfrm>
          <a:prstGeom prst="straightConnector1">
            <a:avLst/>
          </a:prstGeom>
          <a:ln w="38100">
            <a:solidFill>
              <a:srgbClr val="0432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2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637219" y="3321050"/>
            <a:ext cx="508434" cy="56377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437069" y="3321050"/>
            <a:ext cx="508434" cy="56377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endCxn id="22" idx="0"/>
          </p:cNvCxnSpPr>
          <p:nvPr/>
        </p:nvCxnSpPr>
        <p:spPr>
          <a:xfrm flipV="1">
            <a:off x="740307" y="3044435"/>
            <a:ext cx="2898641" cy="300114"/>
          </a:xfrm>
          <a:prstGeom prst="straightConnector1">
            <a:avLst/>
          </a:prstGeom>
          <a:ln w="38100">
            <a:solidFill>
              <a:srgbClr val="0432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909300" y="414020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31" idx="0"/>
          </p:cNvCxnSpPr>
          <p:nvPr/>
        </p:nvCxnSpPr>
        <p:spPr>
          <a:xfrm>
            <a:off x="740307" y="867920"/>
            <a:ext cx="2917022" cy="292039"/>
          </a:xfrm>
          <a:prstGeom prst="straightConnector1">
            <a:avLst/>
          </a:prstGeom>
          <a:ln w="38100">
            <a:solidFill>
              <a:srgbClr val="0432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E16230F-E286-844F-987B-594398452611}"/>
              </a:ext>
            </a:extLst>
          </p:cNvPr>
          <p:cNvSpPr txBox="1"/>
          <p:nvPr/>
        </p:nvSpPr>
        <p:spPr>
          <a:xfrm>
            <a:off x="1235007" y="4461037"/>
            <a:ext cx="912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CONOPS</a:t>
            </a:r>
          </a:p>
        </p:txBody>
      </p:sp>
    </p:spTree>
    <p:extLst>
      <p:ext uri="{BB962C8B-B14F-4D97-AF65-F5344CB8AC3E}">
        <p14:creationId xmlns:p14="http://schemas.microsoft.com/office/powerpoint/2010/main" val="1620023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TRL Regime Development Focus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6" y="880003"/>
            <a:ext cx="8073788" cy="4918515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idx="13"/>
          </p:nvPr>
        </p:nvSpPr>
        <p:spPr>
          <a:xfrm>
            <a:off x="0" y="5815987"/>
            <a:ext cx="9144000" cy="867930"/>
          </a:xfr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en-US" dirty="0"/>
              <a:t>TRL 1-3 Regime Focus </a:t>
            </a:r>
            <a:r>
              <a:rPr lang="en-US"/>
              <a:t>is also on </a:t>
            </a:r>
            <a:r>
              <a:rPr lang="en-US" dirty="0"/>
              <a:t>Knowledge Development and the MRL 1-3 Criteria should also Align with this Objective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78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European Space Agency TRL Approach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67" y="868434"/>
            <a:ext cx="4348033" cy="48635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8351" y="4571798"/>
            <a:ext cx="32420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European Space Agency, “Technology Readiness Levels Handbook for Space Applications”, September 2008. </a:t>
            </a:r>
            <a:r>
              <a:rPr lang="en-US" sz="1400" dirty="0">
                <a:hlinkClick r:id="rId3"/>
              </a:rPr>
              <a:t>https://artes.esa.int/sites/default/files/TRL_Handbook.pdf</a:t>
            </a:r>
            <a:r>
              <a:rPr lang="en-US" sz="1400" dirty="0"/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9129" y="867920"/>
            <a:ext cx="2366325" cy="382526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09600" y="867920"/>
            <a:ext cx="757988" cy="4838687"/>
          </a:xfrm>
          <a:prstGeom prst="roundRect">
            <a:avLst>
              <a:gd name="adj" fmla="val 3395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560767" y="867920"/>
            <a:ext cx="855533" cy="4838687"/>
          </a:xfrm>
          <a:prstGeom prst="roundRect">
            <a:avLst>
              <a:gd name="adj" fmla="val 3395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idx="13"/>
          </p:nvPr>
        </p:nvSpPr>
        <p:spPr>
          <a:xfrm>
            <a:off x="0" y="5815987"/>
            <a:ext cx="9144000" cy="867930"/>
          </a:xfr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en-US" dirty="0"/>
              <a:t>ESA TRL’s Based on NASA TRL’s but Addition of Applications &amp; </a:t>
            </a:r>
            <a:r>
              <a:rPr lang="en-US" dirty="0" err="1"/>
              <a:t>Rqmts</a:t>
            </a:r>
            <a:r>
              <a:rPr lang="en-US" dirty="0"/>
              <a:t> to Criteria Indicative of an “SE-Based” Approach</a:t>
            </a:r>
          </a:p>
        </p:txBody>
      </p:sp>
    </p:spTree>
    <p:extLst>
      <p:ext uri="{BB962C8B-B14F-4D97-AF65-F5344CB8AC3E}">
        <p14:creationId xmlns:p14="http://schemas.microsoft.com/office/powerpoint/2010/main" val="1315840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TRL 1-9 Application Focus Alignment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46" r="2985"/>
          <a:stretch/>
        </p:blipFill>
        <p:spPr>
          <a:xfrm>
            <a:off x="2846210" y="1052329"/>
            <a:ext cx="5792378" cy="4204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06508" y="5308398"/>
            <a:ext cx="6109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 dirty="0">
                <a:hlinkClick r:id="rId3"/>
              </a:rPr>
              <a:t>https://www.nasa.gov/sites/default/files/trl_static_image_1300x900.jpg</a:t>
            </a:r>
            <a:r>
              <a:rPr lang="en-US" sz="1400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874038" y="4838003"/>
            <a:ext cx="1794370" cy="411480"/>
          </a:xfrm>
          <a:prstGeom prst="rect">
            <a:avLst/>
          </a:prstGeom>
          <a:gradFill flip="none" rotWithShape="1">
            <a:gsLst>
              <a:gs pos="0">
                <a:srgbClr val="929292"/>
              </a:gs>
              <a:gs pos="100000">
                <a:srgbClr val="929292">
                  <a:lumMod val="100000"/>
                </a:srgbClr>
              </a:gs>
              <a:gs pos="50000">
                <a:schemeClr val="bg1"/>
              </a:gs>
            </a:gsLst>
            <a:lin ang="5400000" scaled="0"/>
            <a:tileRect/>
          </a:gradFill>
          <a:ln w="25400">
            <a:solidFill>
              <a:srgbClr val="01189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en-US" sz="1200" b="1" dirty="0">
                <a:solidFill>
                  <a:srgbClr val="011893"/>
                </a:solidFill>
              </a:rPr>
              <a:t>TRL 1: M&amp;P Family/Class</a:t>
            </a:r>
          </a:p>
        </p:txBody>
      </p:sp>
      <p:sp>
        <p:nvSpPr>
          <p:cNvPr id="8" name="Rectangle 7"/>
          <p:cNvSpPr/>
          <p:nvPr/>
        </p:nvSpPr>
        <p:spPr>
          <a:xfrm>
            <a:off x="874038" y="4433078"/>
            <a:ext cx="1794370" cy="411480"/>
          </a:xfrm>
          <a:prstGeom prst="rect">
            <a:avLst/>
          </a:prstGeom>
          <a:gradFill flip="none" rotWithShape="1">
            <a:gsLst>
              <a:gs pos="0">
                <a:srgbClr val="929292"/>
              </a:gs>
              <a:gs pos="100000">
                <a:srgbClr val="929292">
                  <a:lumMod val="100000"/>
                </a:srgbClr>
              </a:gs>
              <a:gs pos="50000">
                <a:schemeClr val="bg1"/>
              </a:gs>
            </a:gsLst>
            <a:lin ang="5400000" scaled="0"/>
            <a:tileRect/>
          </a:gradFill>
          <a:ln w="25400">
            <a:solidFill>
              <a:srgbClr val="01189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en-US" sz="1200" b="1" dirty="0">
                <a:solidFill>
                  <a:srgbClr val="011893"/>
                </a:solidFill>
              </a:rPr>
              <a:t>TRL 2: Device Family</a:t>
            </a:r>
          </a:p>
        </p:txBody>
      </p:sp>
      <p:sp>
        <p:nvSpPr>
          <p:cNvPr id="9" name="Rectangle 8"/>
          <p:cNvSpPr/>
          <p:nvPr/>
        </p:nvSpPr>
        <p:spPr>
          <a:xfrm>
            <a:off x="874038" y="4026678"/>
            <a:ext cx="1794370" cy="411480"/>
          </a:xfrm>
          <a:prstGeom prst="rect">
            <a:avLst/>
          </a:prstGeom>
          <a:gradFill flip="none" rotWithShape="1">
            <a:gsLst>
              <a:gs pos="0">
                <a:srgbClr val="929292"/>
              </a:gs>
              <a:gs pos="100000">
                <a:srgbClr val="929292">
                  <a:lumMod val="100000"/>
                </a:srgbClr>
              </a:gs>
              <a:gs pos="50000">
                <a:schemeClr val="bg1"/>
              </a:gs>
            </a:gsLst>
            <a:lin ang="5400000" scaled="0"/>
            <a:tileRect/>
          </a:gradFill>
          <a:ln w="25400">
            <a:solidFill>
              <a:srgbClr val="01189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en-US" sz="1200" b="1" dirty="0">
                <a:solidFill>
                  <a:srgbClr val="011893"/>
                </a:solidFill>
              </a:rPr>
              <a:t>TRL 3: Part Family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74040" y="3616208"/>
            <a:ext cx="1794370" cy="411480"/>
          </a:xfrm>
          <a:prstGeom prst="rect">
            <a:avLst/>
          </a:prstGeom>
          <a:gradFill flip="none" rotWithShape="1">
            <a:gsLst>
              <a:gs pos="0">
                <a:srgbClr val="76D6FF"/>
              </a:gs>
              <a:gs pos="100000">
                <a:srgbClr val="76D6FF"/>
              </a:gs>
              <a:gs pos="50000">
                <a:schemeClr val="bg1"/>
              </a:gs>
            </a:gsLst>
            <a:lin ang="5400000" scaled="0"/>
            <a:tileRect/>
          </a:gradFill>
          <a:ln w="25400">
            <a:solidFill>
              <a:srgbClr val="01189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en-US" sz="1200" b="1" dirty="0">
                <a:solidFill>
                  <a:srgbClr val="011893"/>
                </a:solidFill>
              </a:rPr>
              <a:t>TRL 4: Product Family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74038" y="3204690"/>
            <a:ext cx="1794370" cy="411480"/>
          </a:xfrm>
          <a:prstGeom prst="rect">
            <a:avLst/>
          </a:prstGeom>
          <a:gradFill flip="none" rotWithShape="1">
            <a:gsLst>
              <a:gs pos="0">
                <a:srgbClr val="76D6FF"/>
              </a:gs>
              <a:gs pos="100000">
                <a:srgbClr val="76D6FF"/>
              </a:gs>
              <a:gs pos="50000">
                <a:schemeClr val="bg1"/>
              </a:gs>
            </a:gsLst>
            <a:lin ang="5400000" scaled="0"/>
            <a:tileRect/>
          </a:gradFill>
          <a:ln w="25400">
            <a:solidFill>
              <a:srgbClr val="01189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en-US" sz="1200" b="1" dirty="0">
                <a:solidFill>
                  <a:srgbClr val="011893"/>
                </a:solidFill>
              </a:rPr>
              <a:t>TRL 5: Product Class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74038" y="2793920"/>
            <a:ext cx="1794370" cy="411480"/>
          </a:xfrm>
          <a:prstGeom prst="rect">
            <a:avLst/>
          </a:prstGeom>
          <a:gradFill flip="none" rotWithShape="1">
            <a:gsLst>
              <a:gs pos="0">
                <a:srgbClr val="76D6FF"/>
              </a:gs>
              <a:gs pos="100000">
                <a:srgbClr val="76D6FF"/>
              </a:gs>
              <a:gs pos="50000">
                <a:schemeClr val="bg1"/>
              </a:gs>
            </a:gsLst>
            <a:lin ang="5400000" scaled="0"/>
            <a:tileRect/>
          </a:gradFill>
          <a:ln w="25400">
            <a:solidFill>
              <a:srgbClr val="01189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en-US" sz="1200" b="1" dirty="0">
                <a:solidFill>
                  <a:srgbClr val="011893"/>
                </a:solidFill>
              </a:rPr>
              <a:t>TRL 6: Product Line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74038" y="2385127"/>
            <a:ext cx="1794370" cy="411480"/>
          </a:xfrm>
          <a:prstGeom prst="rect">
            <a:avLst/>
          </a:prstGeom>
          <a:gradFill flip="none" rotWithShape="1">
            <a:gsLst>
              <a:gs pos="0">
                <a:srgbClr val="76D6FF"/>
              </a:gs>
              <a:gs pos="100000">
                <a:srgbClr val="76D6FF"/>
              </a:gs>
              <a:gs pos="50000">
                <a:schemeClr val="bg1"/>
              </a:gs>
            </a:gsLst>
            <a:lin ang="5400000" scaled="0"/>
            <a:tileRect/>
          </a:gradFill>
          <a:ln w="25400">
            <a:solidFill>
              <a:srgbClr val="01189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en-US" sz="1200" b="1" dirty="0">
                <a:solidFill>
                  <a:srgbClr val="011893"/>
                </a:solidFill>
              </a:rPr>
              <a:t>TRL 7: Product Type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74038" y="1560650"/>
            <a:ext cx="1794370" cy="822960"/>
          </a:xfrm>
          <a:prstGeom prst="rect">
            <a:avLst/>
          </a:prstGeom>
          <a:gradFill flip="none" rotWithShape="1">
            <a:gsLst>
              <a:gs pos="0">
                <a:srgbClr val="76D6FF"/>
              </a:gs>
              <a:gs pos="100000">
                <a:srgbClr val="76D6FF"/>
              </a:gs>
              <a:gs pos="50000">
                <a:schemeClr val="bg1"/>
              </a:gs>
            </a:gsLst>
            <a:lin ang="5400000" scaled="0"/>
            <a:tileRect/>
          </a:gradFill>
          <a:ln w="25400">
            <a:solidFill>
              <a:srgbClr val="01189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en-US" sz="1200" b="1" dirty="0">
                <a:solidFill>
                  <a:srgbClr val="011893"/>
                </a:solidFill>
              </a:rPr>
              <a:t>TRL 8-9: Product Variant</a:t>
            </a:r>
          </a:p>
        </p:txBody>
      </p:sp>
      <p:sp>
        <p:nvSpPr>
          <p:cNvPr id="23" name="Left Brace 22"/>
          <p:cNvSpPr/>
          <p:nvPr/>
        </p:nvSpPr>
        <p:spPr>
          <a:xfrm>
            <a:off x="623922" y="4024252"/>
            <a:ext cx="199314" cy="1220149"/>
          </a:xfrm>
          <a:prstGeom prst="leftBrace">
            <a:avLst/>
          </a:prstGeom>
          <a:ln>
            <a:solidFill>
              <a:srgbClr val="0118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-71269" y="4509205"/>
            <a:ext cx="1113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11893"/>
                </a:solidFill>
              </a:rPr>
              <a:t>“Need Family”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0656" y="1042636"/>
            <a:ext cx="1715020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rgbClr val="011893"/>
                </a:solidFill>
              </a:rPr>
              <a:t>Marketing 101</a:t>
            </a:r>
          </a:p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rgbClr val="011893"/>
                </a:solidFill>
              </a:rPr>
              <a:t>Product Hierarchy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idx="13"/>
          </p:nvPr>
        </p:nvSpPr>
        <p:spPr>
          <a:xfrm>
            <a:off x="0" y="5815987"/>
            <a:ext cx="9144000" cy="867930"/>
          </a:xfr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en-US" dirty="0"/>
              <a:t>Applications of Technology are Actually Known in TRL 1-3 Activities but Require a “Need Family” Perspective</a:t>
            </a:r>
          </a:p>
        </p:txBody>
      </p:sp>
      <p:sp>
        <p:nvSpPr>
          <p:cNvPr id="26" name="Left Brace 25"/>
          <p:cNvSpPr/>
          <p:nvPr/>
        </p:nvSpPr>
        <p:spPr>
          <a:xfrm>
            <a:off x="623922" y="1578168"/>
            <a:ext cx="199314" cy="2409384"/>
          </a:xfrm>
          <a:prstGeom prst="leftBrace">
            <a:avLst/>
          </a:prstGeom>
          <a:ln>
            <a:solidFill>
              <a:srgbClr val="01189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-421203" y="2602047"/>
            <a:ext cx="1822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11893"/>
                </a:solidFill>
              </a:rPr>
              <a:t>“Application Refinement”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53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5966" y="225336"/>
            <a:ext cx="6888033" cy="642584"/>
          </a:xfrm>
        </p:spPr>
        <p:txBody>
          <a:bodyPr>
            <a:normAutofit/>
          </a:bodyPr>
          <a:lstStyle/>
          <a:p>
            <a:r>
              <a:rPr lang="en-US" dirty="0"/>
              <a:t>Early S&amp;T Maturation Vehicle Alignment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1422" y="5177812"/>
            <a:ext cx="867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DOD Technology Readiness Assessment (TRA) </a:t>
            </a:r>
            <a:r>
              <a:rPr lang="en-US" sz="1400" dirty="0" err="1"/>
              <a:t>Deskbook</a:t>
            </a:r>
            <a:r>
              <a:rPr lang="en-US" sz="1400" dirty="0"/>
              <a:t>, Appendix C, July 2009. </a:t>
            </a:r>
            <a:r>
              <a:rPr lang="en-US" sz="1400" dirty="0">
                <a:hlinkClick r:id="rId2"/>
              </a:rPr>
              <a:t>http://www.dtic.mil/docs/citations/ADA524200</a:t>
            </a:r>
            <a:r>
              <a:rPr lang="en-US" sz="1400" dirty="0"/>
              <a:t>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96522" y="932993"/>
            <a:ext cx="4592309" cy="4191125"/>
            <a:chOff x="2199922" y="1003050"/>
            <a:chExt cx="4592309" cy="41911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6" t="5933" r="2693" b="1502"/>
            <a:stretch/>
          </p:blipFill>
          <p:spPr>
            <a:xfrm>
              <a:off x="2199922" y="1003050"/>
              <a:ext cx="4592309" cy="41352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4924701" y="1612900"/>
              <a:ext cx="18076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>
                  <a:solidFill>
                    <a:srgbClr val="FF0000"/>
                  </a:solidFill>
                </a:rPr>
                <a:t>Descriptive Studies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55282" y="2661759"/>
              <a:ext cx="15464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>
                  <a:solidFill>
                    <a:srgbClr val="FF0000"/>
                  </a:solidFill>
                </a:rPr>
                <a:t>Analytic Studies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74843" y="3844862"/>
              <a:ext cx="17073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>
                  <a:solidFill>
                    <a:srgbClr val="FF0000"/>
                  </a:solidFill>
                </a:rPr>
                <a:t>Analytical Models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92694" y="4855621"/>
              <a:ext cx="12716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>
                  <a:solidFill>
                    <a:srgbClr val="0432FF"/>
                  </a:solidFill>
                </a:rPr>
                <a:t>Breadboards</a:t>
              </a:r>
            </a:p>
          </p:txBody>
        </p:sp>
      </p:grpSp>
      <p:sp>
        <p:nvSpPr>
          <p:cNvPr id="13" name="Text Placeholder 3"/>
          <p:cNvSpPr>
            <a:spLocks noGrp="1"/>
          </p:cNvSpPr>
          <p:nvPr>
            <p:ph type="body" idx="13"/>
          </p:nvPr>
        </p:nvSpPr>
        <p:spPr>
          <a:xfrm>
            <a:off x="0" y="5815987"/>
            <a:ext cx="9144000" cy="867930"/>
          </a:xfr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en-US" dirty="0"/>
              <a:t>Rather than Extrapolating MRL Criteria Further to the Left in the S&amp;T Process what if we Align with Early S&amp;T Objectives?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105400" y="4138759"/>
            <a:ext cx="3798710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82299" y="4280100"/>
            <a:ext cx="382181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>
                <a:solidFill>
                  <a:srgbClr val="0432FF"/>
                </a:solidFill>
              </a:rPr>
              <a:t>MRL 4 Maturation Focus is being able to Produce the Technology (i.e., the Breadboard) in a Laboratory Environment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52490" y="1391373"/>
            <a:ext cx="3821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rgbClr val="FF0000"/>
                </a:solidFill>
              </a:rPr>
              <a:t>Should the MRL 1-3 Criteria for Threads that Support an Improved Understanding and Prediction of Physical </a:t>
            </a:r>
            <a:r>
              <a:rPr lang="en-US" sz="1600" b="1" i="1" dirty="0" err="1">
                <a:solidFill>
                  <a:srgbClr val="FF0000"/>
                </a:solidFill>
              </a:rPr>
              <a:t>Producibility</a:t>
            </a:r>
            <a:r>
              <a:rPr lang="en-US" sz="1600" b="1" i="1" dirty="0">
                <a:solidFill>
                  <a:srgbClr val="FF0000"/>
                </a:solidFill>
              </a:rPr>
              <a:t> and Manufacturing Phenomena be Based on Similar Types of Maturation Studies? </a:t>
            </a:r>
          </a:p>
        </p:txBody>
      </p:sp>
      <p:sp>
        <p:nvSpPr>
          <p:cNvPr id="20" name="Up Arrow 19"/>
          <p:cNvSpPr/>
          <p:nvPr/>
        </p:nvSpPr>
        <p:spPr>
          <a:xfrm>
            <a:off x="6553200" y="2804696"/>
            <a:ext cx="670635" cy="409690"/>
          </a:xfrm>
          <a:prstGeom prst="upArrow">
            <a:avLst/>
          </a:prstGeom>
          <a:gradFill>
            <a:gsLst>
              <a:gs pos="0">
                <a:srgbClr val="FF0000"/>
              </a:gs>
              <a:gs pos="100000">
                <a:srgbClr val="FFFD78"/>
              </a:gs>
            </a:gsLst>
          </a:gradFill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105400" y="3476901"/>
            <a:ext cx="382181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rgbClr val="FF0000"/>
                </a:solidFill>
              </a:rPr>
              <a:t>Attempts to Develop MRL 1-3 Criteria to Date have Struggled to Break this Barrier...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03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778" y="973667"/>
            <a:ext cx="8678333" cy="4004733"/>
          </a:xfrm>
        </p:spPr>
        <p:txBody>
          <a:bodyPr>
            <a:normAutofit/>
          </a:bodyPr>
          <a:lstStyle/>
          <a:p>
            <a:r>
              <a:rPr lang="en-US" dirty="0"/>
              <a:t>TRL/MRL 1: Descriptive studies* that generate hypotheses to describe cause and effect patterns of variables such as who, where, and when in relation to the what (i.e., outcome)</a:t>
            </a:r>
          </a:p>
          <a:p>
            <a:endParaRPr lang="en-US" sz="300" dirty="0"/>
          </a:p>
          <a:p>
            <a:r>
              <a:rPr lang="en-US" dirty="0"/>
              <a:t>TRL/MRL 2: Analytic studies* that test hypotheses about critical cause-effect relationships and answer the why and how to achieve the what and focus on collecting data/information to correlate cause-effect variables</a:t>
            </a:r>
          </a:p>
          <a:p>
            <a:endParaRPr lang="en-US" sz="300" dirty="0"/>
          </a:p>
          <a:p>
            <a:r>
              <a:rPr lang="en-US" dirty="0"/>
              <a:t>TRL/MRL 3: Analytical models that enable the prediction of physical behavior (i.e., effects) due to changes in critical input variables (i.e., causes) for </a:t>
            </a:r>
            <a:r>
              <a:rPr lang="en-US" i="1" u="sng" dirty="0"/>
              <a:t>components</a:t>
            </a:r>
            <a:r>
              <a:rPr lang="en-US" u="sng" dirty="0"/>
              <a:t> </a:t>
            </a:r>
            <a:r>
              <a:rPr lang="en-US" i="1" u="sng" dirty="0"/>
              <a:t>not yet integrated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TRL/MRL 1-3 Regime Analysis Methods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idx="13"/>
          </p:nvPr>
        </p:nvSpPr>
        <p:spPr>
          <a:xfrm>
            <a:off x="101600" y="5810601"/>
            <a:ext cx="8915400" cy="878702"/>
          </a:xfr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en-US"/>
              <a:t>Something to Consider....  How can you Trade </a:t>
            </a:r>
            <a:r>
              <a:rPr lang="en-US" err="1"/>
              <a:t>Producibility</a:t>
            </a:r>
            <a:r>
              <a:rPr lang="en-US"/>
              <a:t> and Manufacturability at MRL 4 if you cannot Predict it?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778" y="4917447"/>
            <a:ext cx="8549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*Source: Department of Health and Human Services, Centers for Disease Control and Prevention, “Facilitators Guide: Descriptive and Analytic Studies”, 2013. </a:t>
            </a:r>
            <a:r>
              <a:rPr lang="en-US" sz="1400" dirty="0">
                <a:hlinkClick r:id="rId2"/>
              </a:rPr>
              <a:t>https://www.cdc.gov/globalhealth/healthprotection/fetp/training_modules/19/desc-and-analytic-studies_fg_final_09252013.pdf</a:t>
            </a:r>
            <a:r>
              <a:rPr lang="en-US" sz="1400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9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Pre-MDD Early Systems Engineering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3C0EA-DD5E-5948-BBDF-4AD845BB2B20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0064" y="569278"/>
            <a:ext cx="4910997" cy="55082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39703" y="3532148"/>
            <a:ext cx="31644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United States Air Force, Assistant Secretary of the Air Force for Acquisition (SAF/AQ), “Early Systems Engineering Guidebook”, Version 1, March 2009. </a:t>
            </a:r>
            <a:r>
              <a:rPr lang="en-US" sz="1400" dirty="0">
                <a:hlinkClick r:id="rId3"/>
              </a:rPr>
              <a:t>https://www.dau.mil/cop/pm/_layouts/15/WopiFrame.aspx?sourcedoc=/cop/pm/DAU%20Sponsored%20Documents/USAF%20Guidebook%20Early%20Systems%20Engineering%20Guide%2031%20Mar%202009.pdf</a:t>
            </a:r>
            <a:r>
              <a:rPr lang="en-US" sz="1400" dirty="0"/>
              <a:t> 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BD0E2D7-E639-EB4B-8235-113156B5C4E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0" y="5815987"/>
            <a:ext cx="9144000" cy="867930"/>
          </a:xfr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</a:pPr>
            <a:r>
              <a:rPr lang="en-US" dirty="0"/>
              <a:t>Current System Capability Shortcomings, Future Operational Needs, &amp; Candidate Solution Sets Known Prior to MDD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5023B8-7C4C-1F44-8E4C-696E8898EDEF}"/>
              </a:ext>
            </a:extLst>
          </p:cNvPr>
          <p:cNvSpPr txBox="1"/>
          <p:nvPr/>
        </p:nvSpPr>
        <p:spPr>
          <a:xfrm>
            <a:off x="5894161" y="1156671"/>
            <a:ext cx="3009949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i="1" dirty="0">
                <a:solidFill>
                  <a:srgbClr val="FF0000"/>
                </a:solidFill>
              </a:rPr>
              <a:t>Do Early SE Activities Focused on Knowledge Development of User Needs to Understand Current System Capability Gaps Align with the same Types of Early S&amp;T Knowledge Development Activities to Understand Physical Phenomena Aimed at Improving System Performance?</a:t>
            </a:r>
          </a:p>
        </p:txBody>
      </p:sp>
    </p:spTree>
    <p:extLst>
      <p:ext uri="{BB962C8B-B14F-4D97-AF65-F5344CB8AC3E}">
        <p14:creationId xmlns:p14="http://schemas.microsoft.com/office/powerpoint/2010/main" val="270171826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Slid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Slipstream.thmx</Template>
  <TotalTime>55274</TotalTime>
  <Words>1153</Words>
  <Application>Microsoft Office PowerPoint</Application>
  <PresentationFormat>On-screen Show (4:3)</PresentationFormat>
  <Paragraphs>154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Candara</vt:lpstr>
      <vt:lpstr>Symbol</vt:lpstr>
      <vt:lpstr>Wingdings</vt:lpstr>
      <vt:lpstr>Office Theme</vt:lpstr>
      <vt:lpstr>Title Slide</vt:lpstr>
      <vt:lpstr>Systems Engineering Based “Draft” MRL 1-4 Criteria Development</vt:lpstr>
      <vt:lpstr>Common MRL 1-3 Criticisms</vt:lpstr>
      <vt:lpstr>Early Development Planning Focus</vt:lpstr>
      <vt:lpstr>TRL Regime Development Focus</vt:lpstr>
      <vt:lpstr>European Space Agency TRL Approach</vt:lpstr>
      <vt:lpstr>TRL 1-9 Application Focus Alignment</vt:lpstr>
      <vt:lpstr>Early S&amp;T Maturation Vehicle Alignment</vt:lpstr>
      <vt:lpstr>TRL/MRL 1-3 Regime Analysis Methods</vt:lpstr>
      <vt:lpstr>Pre-MDD Early Systems Engineering</vt:lpstr>
      <vt:lpstr>Early SE Development Planning Alignment</vt:lpstr>
      <vt:lpstr>MRL Thread &amp; Sub-Thread Focus</vt:lpstr>
      <vt:lpstr>Early SE/S&amp;T/MFG Functional Alignment </vt:lpstr>
      <vt:lpstr>MRL Sub-Thread Functional Decomposition (Planning/Executing Activities)</vt:lpstr>
      <vt:lpstr>MRL Sub-Thread Functional Decomposition (Assessing/Evaluating Activities)</vt:lpstr>
      <vt:lpstr>MRL Sub-Thread Functional Decomposition (Analyzing/Understanding Activities)</vt:lpstr>
      <vt:lpstr>PowerPoint Presentation</vt:lpstr>
      <vt:lpstr>Conclusions &amp; Recommendations</vt:lpstr>
      <vt:lpstr>Questions?</vt:lpstr>
      <vt:lpstr>Operational vs. Technical Requirements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 Sanders</dc:creator>
  <cp:lastModifiedBy>Jim Morgan</cp:lastModifiedBy>
  <cp:revision>468</cp:revision>
  <cp:lastPrinted>2018-01-12T02:14:00Z</cp:lastPrinted>
  <dcterms:created xsi:type="dcterms:W3CDTF">2013-02-18T23:21:03Z</dcterms:created>
  <dcterms:modified xsi:type="dcterms:W3CDTF">2018-01-23T16:27:45Z</dcterms:modified>
</cp:coreProperties>
</file>